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&#65279;<?xml version="1.0" encoding="utf-8"?><Relationships xmlns="http://schemas.openxmlformats.org/package/2006/relationships"><Relationship Type="http://schemas.openxmlformats.org/package/2006/relationships/metadata/core-properties" Target="docProps/core.xml" Id="rId3" /><Relationship Type="http://schemas.openxmlformats.org/officeDocument/2006/relationships/officeDocument" Target="ppt/presentation.xml" Id="rId1" /><Relationship Type="http://schemas.openxmlformats.org/officeDocument/2006/relationships/custom-properties" Target="docProps/custom.xml" Id="rId5" /><Relationship Type="http://schemas.openxmlformats.org/officeDocument/2006/relationships/extended-properties" Target="docProps/app.xml" Id="rId4" /></Relationships>
</file>

<file path=ppt/presentation.xml><?xml version="1.0" encoding="utf-8"?>
<p:presentation xmlns:p15="http://schemas.microsoft.com/office/powerpoint/2012/main"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0"/>
  </p:notesMasterIdLst>
  <p:sldIdLst>
    <p:sldId id="269" r:id="rId5"/>
    <p:sldId id="267" r:id="rId6"/>
    <p:sldId id="273" r:id="rId7"/>
    <p:sldId id="274" r:id="rId8"/>
    <p:sldId id="270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432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426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18" Type="http://schemas.openxmlformats.org/officeDocument/2006/relationships/customXml" Target="../customXml/item2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17" Type="http://schemas.openxmlformats.org/officeDocument/2006/relationships/customXml" Target="../customXml/item1.xml"/><Relationship Id="rId16" Type="http://schemas.microsoft.com/office/2016/11/relationships/changesInfo" Target="changesInfos/changesInfo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19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inxi Han" userId="babf9931-0ef4-4d8f-8454-3738a3237a03" providerId="ADAL" clId="{AF997E43-EF8F-4408-ADF6-16E6FFECC45E}"/>
    <pc:docChg chg="undo custSel modSld">
      <pc:chgData name="Jinxi Han" userId="babf9931-0ef4-4d8f-8454-3738a3237a03" providerId="ADAL" clId="{AF997E43-EF8F-4408-ADF6-16E6FFECC45E}" dt="2025-05-16T16:44:27.167" v="156"/>
      <pc:docMkLst>
        <pc:docMk/>
      </pc:docMkLst>
      <pc:sldChg chg="addSp delSp modSp mod">
        <pc:chgData name="Jinxi Han" userId="babf9931-0ef4-4d8f-8454-3738a3237a03" providerId="ADAL" clId="{AF997E43-EF8F-4408-ADF6-16E6FFECC45E}" dt="2025-05-16T16:43:15.533" v="152" actId="14100"/>
        <pc:sldMkLst>
          <pc:docMk/>
          <pc:sldMk cId="2281609043" sldId="269"/>
        </pc:sldMkLst>
        <pc:spChg chg="mod">
          <ac:chgData name="Jinxi Han" userId="babf9931-0ef4-4d8f-8454-3738a3237a03" providerId="ADAL" clId="{AF997E43-EF8F-4408-ADF6-16E6FFECC45E}" dt="2025-05-16T16:40:45.625" v="87" actId="6549"/>
          <ac:spMkLst>
            <pc:docMk/>
            <pc:sldMk cId="2281609043" sldId="269"/>
            <ac:spMk id="4" creationId="{A0824FBD-43E2-0802-F50A-881F5986B37C}"/>
          </ac:spMkLst>
        </pc:spChg>
        <pc:spChg chg="mod">
          <ac:chgData name="Jinxi Han" userId="babf9931-0ef4-4d8f-8454-3738a3237a03" providerId="ADAL" clId="{AF997E43-EF8F-4408-ADF6-16E6FFECC45E}" dt="2025-05-16T16:43:12.277" v="151" actId="14100"/>
          <ac:spMkLst>
            <pc:docMk/>
            <pc:sldMk cId="2281609043" sldId="269"/>
            <ac:spMk id="50" creationId="{EC2BCA4F-1913-88E2-7808-456A75312DE0}"/>
          </ac:spMkLst>
        </pc:spChg>
        <pc:spChg chg="add mod">
          <ac:chgData name="Jinxi Han" userId="babf9931-0ef4-4d8f-8454-3738a3237a03" providerId="ADAL" clId="{AF997E43-EF8F-4408-ADF6-16E6FFECC45E}" dt="2025-05-16T16:42:39.275" v="144" actId="14100"/>
          <ac:spMkLst>
            <pc:docMk/>
            <pc:sldMk cId="2281609043" sldId="269"/>
            <ac:spMk id="54" creationId="{7A85A8CC-9F1D-16A5-AF79-6BE1A92D11AC}"/>
          </ac:spMkLst>
        </pc:spChg>
        <pc:spChg chg="mod">
          <ac:chgData name="Jinxi Han" userId="babf9931-0ef4-4d8f-8454-3738a3237a03" providerId="ADAL" clId="{AF997E43-EF8F-4408-ADF6-16E6FFECC45E}" dt="2025-05-16T16:43:15.533" v="152" actId="14100"/>
          <ac:spMkLst>
            <pc:docMk/>
            <pc:sldMk cId="2281609043" sldId="269"/>
            <ac:spMk id="58" creationId="{CEBE184B-B827-47D5-97FD-84A7FD4B492E}"/>
          </ac:spMkLst>
        </pc:spChg>
        <pc:spChg chg="add mod">
          <ac:chgData name="Jinxi Han" userId="babf9931-0ef4-4d8f-8454-3738a3237a03" providerId="ADAL" clId="{AF997E43-EF8F-4408-ADF6-16E6FFECC45E}" dt="2025-05-16T16:43:03.198" v="149" actId="14100"/>
          <ac:spMkLst>
            <pc:docMk/>
            <pc:sldMk cId="2281609043" sldId="269"/>
            <ac:spMk id="92" creationId="{9DB70574-1A26-7B27-373A-97660EBBDD7E}"/>
          </ac:spMkLst>
        </pc:spChg>
        <pc:cxnChg chg="add 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45" creationId="{F8BBFEBC-42EE-641D-0772-E1CB587E033C}"/>
          </ac:cxnSpMkLst>
        </pc:cxnChg>
        <pc:cxnChg chg="add 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47" creationId="{4AA3736D-42E6-34AE-38F1-045EBBF1B96F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48" creationId="{0D572370-2CC3-495B-FA17-591ACFA3DE72}"/>
          </ac:cxnSpMkLst>
        </pc:cxnChg>
        <pc:cxnChg chg="add 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51" creationId="{A7927136-A857-0360-A76D-E21BD365A9FA}"/>
          </ac:cxnSpMkLst>
        </pc:cxnChg>
        <pc:cxnChg chg="add mod">
          <ac:chgData name="Jinxi Han" userId="babf9931-0ef4-4d8f-8454-3738a3237a03" providerId="ADAL" clId="{AF997E43-EF8F-4408-ADF6-16E6FFECC45E}" dt="2025-05-16T16:42:39.275" v="144" actId="14100"/>
          <ac:cxnSpMkLst>
            <pc:docMk/>
            <pc:sldMk cId="2281609043" sldId="269"/>
            <ac:cxnSpMk id="62" creationId="{46D02691-B228-8AAB-DD61-C41364220351}"/>
          </ac:cxnSpMkLst>
        </pc:cxnChg>
        <pc:cxnChg chg="mod">
          <ac:chgData name="Jinxi Han" userId="babf9931-0ef4-4d8f-8454-3738a3237a03" providerId="ADAL" clId="{AF997E43-EF8F-4408-ADF6-16E6FFECC45E}" dt="2025-05-16T16:43:15.533" v="152" actId="14100"/>
          <ac:cxnSpMkLst>
            <pc:docMk/>
            <pc:sldMk cId="2281609043" sldId="269"/>
            <ac:cxnSpMk id="67" creationId="{1E790836-00B3-0865-CAFE-F934D30F1FA1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91" creationId="{4E914843-8EF5-B95E-A526-4C3A6211948D}"/>
          </ac:cxnSpMkLst>
        </pc:cxnChg>
        <pc:cxnChg chg="add mod">
          <ac:chgData name="Jinxi Han" userId="babf9931-0ef4-4d8f-8454-3738a3237a03" providerId="ADAL" clId="{AF997E43-EF8F-4408-ADF6-16E6FFECC45E}" dt="2025-05-16T16:43:03.198" v="149" actId="14100"/>
          <ac:cxnSpMkLst>
            <pc:docMk/>
            <pc:sldMk cId="2281609043" sldId="269"/>
            <ac:cxnSpMk id="94" creationId="{992D3D78-FEAA-B530-AC53-AD671FAA2E27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105" creationId="{C37E4957-C48B-5B27-8D14-57E28BF6B304}"/>
          </ac:cxnSpMkLst>
        </pc:cxnChg>
        <pc:cxnChg chg="mod">
          <ac:chgData name="Jinxi Han" userId="babf9931-0ef4-4d8f-8454-3738a3237a03" providerId="ADAL" clId="{AF997E43-EF8F-4408-ADF6-16E6FFECC45E}" dt="2025-05-16T16:37:27.134" v="53" actId="14100"/>
          <ac:cxnSpMkLst>
            <pc:docMk/>
            <pc:sldMk cId="2281609043" sldId="269"/>
            <ac:cxnSpMk id="106" creationId="{49D2F279-28E0-E456-E4D4-63EE4015E8D1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107" creationId="{07298B7B-5828-331D-E05D-539BB540F266}"/>
          </ac:cxnSpMkLst>
        </pc:cxnChg>
        <pc:cxnChg chg="del mod">
          <ac:chgData name="Jinxi Han" userId="babf9931-0ef4-4d8f-8454-3738a3237a03" providerId="ADAL" clId="{AF997E43-EF8F-4408-ADF6-16E6FFECC45E}" dt="2025-05-16T16:37:39.313" v="57" actId="478"/>
          <ac:cxnSpMkLst>
            <pc:docMk/>
            <pc:sldMk cId="2281609043" sldId="269"/>
            <ac:cxnSpMk id="108" creationId="{B1618A35-F53F-836B-550A-D2DACDDFD01E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109" creationId="{E67CBD3F-13C2-EF68-74BC-9859055AF290}"/>
          </ac:cxnSpMkLst>
        </pc:cxnChg>
        <pc:cxnChg chg="del mod">
          <ac:chgData name="Jinxi Han" userId="babf9931-0ef4-4d8f-8454-3738a3237a03" providerId="ADAL" clId="{AF997E43-EF8F-4408-ADF6-16E6FFECC45E}" dt="2025-05-16T16:37:42.155" v="59" actId="478"/>
          <ac:cxnSpMkLst>
            <pc:docMk/>
            <pc:sldMk cId="2281609043" sldId="269"/>
            <ac:cxnSpMk id="110" creationId="{186F81B2-9073-9D6E-AAEC-C77880049B90}"/>
          </ac:cxnSpMkLst>
        </pc:cxnChg>
        <pc:cxnChg chg="del mod">
          <ac:chgData name="Jinxi Han" userId="babf9931-0ef4-4d8f-8454-3738a3237a03" providerId="ADAL" clId="{AF997E43-EF8F-4408-ADF6-16E6FFECC45E}" dt="2025-05-16T16:37:41.224" v="58" actId="478"/>
          <ac:cxnSpMkLst>
            <pc:docMk/>
            <pc:sldMk cId="2281609043" sldId="269"/>
            <ac:cxnSpMk id="111" creationId="{B7C5B6E6-047D-5003-3463-2EAB1992F63C}"/>
          </ac:cxnSpMkLst>
        </pc:cxnChg>
        <pc:cxnChg chg="mod">
          <ac:chgData name="Jinxi Han" userId="babf9931-0ef4-4d8f-8454-3738a3237a03" providerId="ADAL" clId="{AF997E43-EF8F-4408-ADF6-16E6FFECC45E}" dt="2025-05-16T16:43:12.277" v="151" actId="14100"/>
          <ac:cxnSpMkLst>
            <pc:docMk/>
            <pc:sldMk cId="2281609043" sldId="269"/>
            <ac:cxnSpMk id="115" creationId="{583AF4AE-2B75-C891-5C73-E0928234232B}"/>
          </ac:cxnSpMkLst>
        </pc:cxnChg>
      </pc:sldChg>
      <pc:sldChg chg="modSp mod">
        <pc:chgData name="Jinxi Han" userId="babf9931-0ef4-4d8f-8454-3738a3237a03" providerId="ADAL" clId="{AF997E43-EF8F-4408-ADF6-16E6FFECC45E}" dt="2025-05-16T16:44:23.192" v="155"/>
        <pc:sldMkLst>
          <pc:docMk/>
          <pc:sldMk cId="4186713445" sldId="273"/>
        </pc:sldMkLst>
        <pc:spChg chg="mod">
          <ac:chgData name="Jinxi Han" userId="babf9931-0ef4-4d8f-8454-3738a3237a03" providerId="ADAL" clId="{AF997E43-EF8F-4408-ADF6-16E6FFECC45E}" dt="2025-05-16T16:44:21.800" v="154"/>
          <ac:spMkLst>
            <pc:docMk/>
            <pc:sldMk cId="4186713445" sldId="273"/>
            <ac:spMk id="4" creationId="{E3E1A499-7451-52BC-1865-D8EE0B184345}"/>
          </ac:spMkLst>
        </pc:spChg>
        <pc:spChg chg="mod">
          <ac:chgData name="Jinxi Han" userId="babf9931-0ef4-4d8f-8454-3738a3237a03" providerId="ADAL" clId="{AF997E43-EF8F-4408-ADF6-16E6FFECC45E}" dt="2025-05-16T16:44:20.044" v="153"/>
          <ac:spMkLst>
            <pc:docMk/>
            <pc:sldMk cId="4186713445" sldId="273"/>
            <ac:spMk id="33" creationId="{100E407B-B5C8-0AB4-DE08-723E84266E92}"/>
          </ac:spMkLst>
        </pc:spChg>
        <pc:spChg chg="mod">
          <ac:chgData name="Jinxi Han" userId="babf9931-0ef4-4d8f-8454-3738a3237a03" providerId="ADAL" clId="{AF997E43-EF8F-4408-ADF6-16E6FFECC45E}" dt="2025-05-16T16:44:23.192" v="155"/>
          <ac:spMkLst>
            <pc:docMk/>
            <pc:sldMk cId="4186713445" sldId="273"/>
            <ac:spMk id="39" creationId="{2DAD9273-2839-7269-C258-B1D283C75265}"/>
          </ac:spMkLst>
        </pc:spChg>
      </pc:sldChg>
      <pc:sldChg chg="modSp mod">
        <pc:chgData name="Jinxi Han" userId="babf9931-0ef4-4d8f-8454-3738a3237a03" providerId="ADAL" clId="{AF997E43-EF8F-4408-ADF6-16E6FFECC45E}" dt="2025-05-16T16:44:27.167" v="156"/>
        <pc:sldMkLst>
          <pc:docMk/>
          <pc:sldMk cId="1396881088" sldId="274"/>
        </pc:sldMkLst>
        <pc:spChg chg="mod">
          <ac:chgData name="Jinxi Han" userId="babf9931-0ef4-4d8f-8454-3738a3237a03" providerId="ADAL" clId="{AF997E43-EF8F-4408-ADF6-16E6FFECC45E}" dt="2025-05-16T16:44:27.167" v="156"/>
          <ac:spMkLst>
            <pc:docMk/>
            <pc:sldMk cId="1396881088" sldId="274"/>
            <ac:spMk id="6" creationId="{5156CA99-91C7-4E1A-DC25-B7A0C691A94C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899BB2-A220-441B-AD5A-BB459D897B67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67DBAB4-8F15-4591-A323-170E4E6556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9931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24B70B-7DE5-2384-BD77-1A57941B559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1715AAA9-0FF9-E62D-6D22-71FE2BFC393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167460-6DA1-DF7C-1CD6-CE2097FDBE9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67DBAB4-8F15-4591-A323-170E4E65569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2909233"/>
      </p:ext>
    </p:extLst>
  </p:cSld>
  <p:clrMapOvr>
    <a:masterClrMapping/>
  </p:clrMapOvr>
</p:notes>
</file>

<file path=ppt/notesSlides/notesSlide2.xml><?xml version="1.0" encoding="utf-8"?>
<p:notes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C63EE95-0891-8E11-B0E1-AA4F7D1E3F2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410DC3A6-2400-0827-1B0C-FAE0D464506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F4E5B5A-C3FE-351A-8390-F63CCC22683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08A115C-E99F-46A7-B41E-8902973092D0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3195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2B47F0-BF90-408D-861B-A192EFA8A83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F9F159A-0268-4017-8D7D-C577D28A83D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0FE31F-6AB6-4ACE-9A59-4AEEAFF07D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D82EC3-5B2C-4097-A957-FE205B23BF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BB24D1B-1F43-4707-8530-8C03BB615D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5116869"/>
      </p:ext>
    </p:extLst>
  </p:cSld>
  <p:clrMapOvr>
    <a:masterClrMapping/>
  </p:clrMapOvr>
</p:sldLayout>
</file>

<file path=ppt/slideLayouts/slideLayout10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9624F6-3CB9-4753-8AE1-F18DF85A7E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C537DD0-D40E-4B4D-911A-AE899BC4C8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31ABE0-996A-4BEE-B61C-7B4D44D63F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82D19E-627E-4611-8B5D-3D0B9C7113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8FA317-6612-4D86-80F8-FE9B9EF180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2550294"/>
      </p:ext>
    </p:extLst>
  </p:cSld>
  <p:clrMapOvr>
    <a:masterClrMapping/>
  </p:clrMapOvr>
</p:sldLayout>
</file>

<file path=ppt/slideLayouts/slideLayout11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65C5B54-6087-49BE-85CE-11474996FEA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40B467-F0FB-4F26-9E8A-4C15C327DA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2813F6-7FDC-4009-9A21-51BBFB9B79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FF9D38-EBB7-468D-AC0B-F967DF15DF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F42492-8B99-47B8-9905-3FA64BB8D0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5777325"/>
      </p:ext>
    </p:extLst>
  </p:cSld>
  <p:clrMapOvr>
    <a:masterClrMapping/>
  </p:clrMapOvr>
</p:sldLayout>
</file>

<file path=ppt/slideLayouts/slideLayout2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6FF5C5-5319-4813-B0B9-840185180D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1D0B15-9148-4F57-B41E-381753B1C33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2BDD45-B4AE-4031-96E1-E165D5B7C0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A8068BE-9D4B-4B87-87F4-43CD0DC42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D566C9-B716-4E63-9BE6-43508FF32F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016605"/>
      </p:ext>
    </p:extLst>
  </p:cSld>
  <p:clrMapOvr>
    <a:masterClrMapping/>
  </p:clrMapOvr>
</p:sldLayout>
</file>

<file path=ppt/slideLayouts/slideLayout3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3B8CF8-9F11-45A9-9154-FD3BD5B1C9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2FAF20F-AA24-44DA-8C88-0C44113AB1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4BDBC3-3965-4699-8EE7-0BEB3CB755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3726E21-B142-40AB-A5A9-826E7CAB4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19D571-C293-41DB-8080-B6B4615692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8421309"/>
      </p:ext>
    </p:extLst>
  </p:cSld>
  <p:clrMapOvr>
    <a:masterClrMapping/>
  </p:clrMapOvr>
</p:sldLayout>
</file>

<file path=ppt/slideLayouts/slideLayout4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1EBD88-EB68-4B0B-A7AB-5FBD836490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8FA87D-5B87-4CA6-99F8-8F1A4EDE834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6D09782-C53E-4DB5-BDCB-993C2E321A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65AC6FE-0060-4320-86A7-5F14A7FF15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C77E3E-0302-487F-80E2-A639ADA232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7C81939-F67B-4332-939C-8069BF9AB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6519776"/>
      </p:ext>
    </p:extLst>
  </p:cSld>
  <p:clrMapOvr>
    <a:masterClrMapping/>
  </p:clrMapOvr>
</p:sldLayout>
</file>

<file path=ppt/slideLayouts/slideLayout5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0DFF92-DE53-4C15-A2E8-01181D5EC6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9A24736-A77C-4B1C-9C3D-6D81F654EAD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FA349EB-10AC-4711-BBFF-9AF1B33133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A5887DE-F5F7-4086-91C6-DC1FBBE5EDF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E66F71A-627E-4AD8-8933-8C04A5A4F89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1F7194D-104F-407E-9D47-CDDD5E6499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74A9C5A-851D-4C13-B752-876D50B7FF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99198CB-44E6-44FE-BB6F-2F67EAAFC7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5754783"/>
      </p:ext>
    </p:extLst>
  </p:cSld>
  <p:clrMapOvr>
    <a:masterClrMapping/>
  </p:clrMapOvr>
</p:sldLayout>
</file>

<file path=ppt/slideLayouts/slideLayout6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01A693-3EDE-4C07-BFDB-DA8F9B78EA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259CC25-8A0F-464F-A959-79866601EC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5598353-00EA-4BA7-B0E4-B7BB90571A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094BC14-5BEF-4E6E-8DD1-60B95CC5FB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831373"/>
      </p:ext>
    </p:extLst>
  </p:cSld>
  <p:clrMapOvr>
    <a:masterClrMapping/>
  </p:clrMapOvr>
</p:sldLayout>
</file>

<file path=ppt/slideLayouts/slideLayout7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A0DEE5A-211D-46E2-8174-1A797CCFD9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B84752D-F468-411A-8E79-E4642DD149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5963C36-C38B-407B-9323-703F9833F2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011833"/>
      </p:ext>
    </p:extLst>
  </p:cSld>
  <p:clrMapOvr>
    <a:masterClrMapping/>
  </p:clrMapOvr>
</p:sldLayout>
</file>

<file path=ppt/slideLayouts/slideLayout8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C33F32-7D76-45C5-ABC6-7FF23F4591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323B8F-624B-4163-B103-E9D2A95F552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A7D8790-439A-49AA-92DA-7C183846A28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3DCC0AC-9084-4A24-9E3A-C04F73A69E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9AF354F-EA56-4709-B236-D8FD899EC3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C846771-2EE2-4FBA-8852-775ABEC91C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449292"/>
      </p:ext>
    </p:extLst>
  </p:cSld>
  <p:clrMapOvr>
    <a:masterClrMapping/>
  </p:clrMapOvr>
</p:sldLayout>
</file>

<file path=ppt/slideLayouts/slideLayout9.xml><?xml version="1.0" encoding="utf-8"?>
<p:sldLayout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341488-EBF8-476A-9F87-B516449471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5BC80A2-34E1-4B6B-A536-42DFE426E98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F75072C-3982-45E3-B582-6F631D067F3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FFECA0-DC8B-49CA-8498-D01BA03D9A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53C5F20-976E-4A92-AAF7-3EC395A355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3F6B99-33CB-4128-BBA1-6C05580FCF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60734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C0DD0D0-4E8A-4FF9-9B7A-BEA3CF9BA6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F2F101-B6B9-4410-B8AC-702227D3E6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8B5B448-1218-41CF-A672-0DC7258B4E1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DDD905-B2A2-42BD-9C7B-9CF38F95C72C}" type="datetimeFigureOut">
              <a:rPr lang="en-US" smtClean="0"/>
              <a:t>5/16/2025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39DAF2-251D-442A-A0E0-37EAAC3CAF8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093B5A-33C0-48C6-ACA1-05F3383CEC4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177842-41DB-4D7F-8E1B-E6EBAAE162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87668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>
          <a:extLst>
            <a:ext uri="{FF2B5EF4-FFF2-40B4-BE49-F238E27FC236}">
              <a16:creationId xmlns:a16="http://schemas.microsoft.com/office/drawing/2014/main" id="{DFEA46C7-CA7D-E823-0C4C-D6D61DBD35A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 descr="" title="">
            <a:extLst>
              <a:ext uri="{FF2B5EF4-FFF2-40B4-BE49-F238E27FC236}">
                <a16:creationId xmlns:a16="http://schemas.microsoft.com/office/drawing/2014/main" id="{A0824FBD-43E2-0802-F50A-881F5986B37C}"/>
              </a:ext>
            </a:extLst>
          </p:cNvPr>
          <p:cNvSpPr/>
          <p:nvPr/>
        </p:nvSpPr>
        <p:spPr>
          <a:xfrm>
            <a:off x="4323748" y="329035"/>
            <a:ext cx="3696903" cy="73814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Pulaski Place Apartments, LP</a:t>
            </a:r>
          </a:p>
          <a:p>
            <a:pPr algn="ctr"/>
            <a:r>
              <a:rPr lang="en-US" sz="105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Renamed from Villas at Iris Apartments, LP</a:t>
            </a:r>
          </a:p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South Carolina limited partnership</a:t>
            </a:r>
          </a:p>
        </p:txBody>
      </p:sp>
      <p:sp>
        <p:nvSpPr>
          <p:cNvPr id="99" name="TextBox 98" descr="" title="">
            <a:extLst>
              <a:ext uri="{FF2B5EF4-FFF2-40B4-BE49-F238E27FC236}">
                <a16:creationId xmlns:a16="http://schemas.microsoft.com/office/drawing/2014/main" id="{AEA1E61A-0B6A-CD48-4B7B-93BD71ED2543}"/>
              </a:ext>
            </a:extLst>
          </p:cNvPr>
          <p:cNvSpPr txBox="1"/>
          <p:nvPr/>
        </p:nvSpPr>
        <p:spPr>
          <a:xfrm>
            <a:off x="9731197" y="6627168"/>
            <a:ext cx="2484976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i="1" dirty="0"/>
              <a:t>*All bracketed entities/info are to be determined</a:t>
            </a:r>
          </a:p>
        </p:txBody>
      </p:sp>
      <p:sp>
        <p:nvSpPr>
          <p:cNvPr id="50" name="Rectangle 49" descr="" title="">
            <a:extLst>
              <a:ext uri="{FF2B5EF4-FFF2-40B4-BE49-F238E27FC236}">
                <a16:creationId xmlns:a16="http://schemas.microsoft.com/office/drawing/2014/main" id="{EC2BCA4F-1913-88E2-7808-456A75312DE0}"/>
              </a:ext>
            </a:extLst>
          </p:cNvPr>
          <p:cNvSpPr/>
          <p:nvPr/>
        </p:nvSpPr>
        <p:spPr>
          <a:xfrm>
            <a:off x="4580174" y="1353945"/>
            <a:ext cx="2599261" cy="104933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Pulaski Place Partners LLC</a:t>
            </a:r>
            <a:endParaRPr lang="en-US" sz="1200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[0.009]% Class B Limited Partner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48" name="Connector: Elbow 47" descr="" title="">
            <a:extLst>
              <a:ext uri="{FF2B5EF4-FFF2-40B4-BE49-F238E27FC236}">
                <a16:creationId xmlns:a16="http://schemas.microsoft.com/office/drawing/2014/main" id="{0D572370-2CC3-495B-FA17-591ACFA3DE72}"/>
              </a:ext>
            </a:extLst>
          </p:cNvPr>
          <p:cNvCxnSpPr>
            <a:cxnSpLocks/>
            <a:stCxn id="4" idx="2"/>
            <a:endCxn id="50" idx="0"/>
          </p:cNvCxnSpPr>
          <p:nvPr/>
        </p:nvCxnSpPr>
        <p:spPr>
          <a:xfrm rot="5400000">
            <a:off x="5882618" y="1064363"/>
            <a:ext cx="286770" cy="29239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Rectangle 57" descr="" title="">
            <a:extLst>
              <a:ext uri="{FF2B5EF4-FFF2-40B4-BE49-F238E27FC236}">
                <a16:creationId xmlns:a16="http://schemas.microsoft.com/office/drawing/2014/main" id="{CEBE184B-B827-47D5-97FD-84A7FD4B492E}"/>
              </a:ext>
            </a:extLst>
          </p:cNvPr>
          <p:cNvSpPr/>
          <p:nvPr/>
        </p:nvSpPr>
        <p:spPr>
          <a:xfrm>
            <a:off x="8005822" y="1360313"/>
            <a:ext cx="2599261" cy="103201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[TBD Investor LP]</a:t>
            </a:r>
          </a:p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[99.99]% Limited Partner</a:t>
            </a:r>
          </a:p>
        </p:txBody>
      </p:sp>
      <p:cxnSp>
        <p:nvCxnSpPr>
          <p:cNvPr id="67" name="Connector: Elbow 66" descr="" title="">
            <a:extLst>
              <a:ext uri="{FF2B5EF4-FFF2-40B4-BE49-F238E27FC236}">
                <a16:creationId xmlns:a16="http://schemas.microsoft.com/office/drawing/2014/main" id="{1E790836-00B3-0865-CAFE-F934D30F1FA1}"/>
              </a:ext>
            </a:extLst>
          </p:cNvPr>
          <p:cNvCxnSpPr>
            <a:cxnSpLocks/>
            <a:stCxn id="4" idx="2"/>
            <a:endCxn id="58" idx="0"/>
          </p:cNvCxnSpPr>
          <p:nvPr/>
        </p:nvCxnSpPr>
        <p:spPr>
          <a:xfrm rot="16200000" flipH="1">
            <a:off x="7592257" y="-352883"/>
            <a:ext cx="293138" cy="3133253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Connector: Elbow 104" descr="" title="">
            <a:extLst>
              <a:ext uri="{FF2B5EF4-FFF2-40B4-BE49-F238E27FC236}">
                <a16:creationId xmlns:a16="http://schemas.microsoft.com/office/drawing/2014/main" id="{C37E4957-C48B-5B27-8D14-57E28BF6B304}"/>
              </a:ext>
            </a:extLst>
          </p:cNvPr>
          <p:cNvCxnSpPr>
            <a:cxnSpLocks/>
            <a:stCxn id="50" idx="2"/>
            <a:endCxn id="61" idx="0"/>
          </p:cNvCxnSpPr>
          <p:nvPr/>
        </p:nvCxnSpPr>
        <p:spPr>
          <a:xfrm rot="5400000">
            <a:off x="3070544" y="130363"/>
            <a:ext cx="536340" cy="508218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Connector: Elbow 105" descr="" title="">
            <a:extLst>
              <a:ext uri="{FF2B5EF4-FFF2-40B4-BE49-F238E27FC236}">
                <a16:creationId xmlns:a16="http://schemas.microsoft.com/office/drawing/2014/main" id="{49D2F279-28E0-E456-E4D4-63EE4015E8D1}"/>
              </a:ext>
            </a:extLst>
          </p:cNvPr>
          <p:cNvCxnSpPr>
            <a:cxnSpLocks/>
            <a:stCxn id="50" idx="2"/>
            <a:endCxn id="53" idx="0"/>
          </p:cNvCxnSpPr>
          <p:nvPr/>
        </p:nvCxnSpPr>
        <p:spPr>
          <a:xfrm rot="5400000">
            <a:off x="5435783" y="2499574"/>
            <a:ext cx="540313" cy="34773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Connector: Elbow 106" descr="" title="">
            <a:extLst>
              <a:ext uri="{FF2B5EF4-FFF2-40B4-BE49-F238E27FC236}">
                <a16:creationId xmlns:a16="http://schemas.microsoft.com/office/drawing/2014/main" id="{07298B7B-5828-331D-E05D-539BB540F266}"/>
              </a:ext>
            </a:extLst>
          </p:cNvPr>
          <p:cNvCxnSpPr>
            <a:cxnSpLocks/>
            <a:stCxn id="50" idx="2"/>
            <a:endCxn id="43" idx="0"/>
          </p:cNvCxnSpPr>
          <p:nvPr/>
        </p:nvCxnSpPr>
        <p:spPr>
          <a:xfrm rot="5400000">
            <a:off x="4708456" y="1763907"/>
            <a:ext cx="531973" cy="181072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Connector: Elbow 108" descr="" title="">
            <a:extLst>
              <a:ext uri="{FF2B5EF4-FFF2-40B4-BE49-F238E27FC236}">
                <a16:creationId xmlns:a16="http://schemas.microsoft.com/office/drawing/2014/main" id="{E67CBD3F-13C2-EF68-74BC-9859055AF290}"/>
              </a:ext>
            </a:extLst>
          </p:cNvPr>
          <p:cNvCxnSpPr>
            <a:cxnSpLocks/>
            <a:stCxn id="50" idx="2"/>
            <a:endCxn id="126" idx="0"/>
          </p:cNvCxnSpPr>
          <p:nvPr/>
        </p:nvCxnSpPr>
        <p:spPr>
          <a:xfrm rot="16200000" flipH="1">
            <a:off x="8017769" y="265319"/>
            <a:ext cx="522711" cy="479863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Connector: Elbow 114" descr="" title="">
            <a:extLst>
              <a:ext uri="{FF2B5EF4-FFF2-40B4-BE49-F238E27FC236}">
                <a16:creationId xmlns:a16="http://schemas.microsoft.com/office/drawing/2014/main" id="{583AF4AE-2B75-C891-5C73-E0928234232B}"/>
              </a:ext>
            </a:extLst>
          </p:cNvPr>
          <p:cNvCxnSpPr>
            <a:cxnSpLocks/>
            <a:stCxn id="50" idx="2"/>
            <a:endCxn id="127" idx="0"/>
          </p:cNvCxnSpPr>
          <p:nvPr/>
        </p:nvCxnSpPr>
        <p:spPr>
          <a:xfrm rot="16200000" flipH="1">
            <a:off x="8503696" y="-220607"/>
            <a:ext cx="522711" cy="577049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TextBox 123" descr="" title="">
            <a:extLst>
              <a:ext uri="{FF2B5EF4-FFF2-40B4-BE49-F238E27FC236}">
                <a16:creationId xmlns:a16="http://schemas.microsoft.com/office/drawing/2014/main" id="{09E845CE-45C4-20F1-495D-B70F80C3AFF8}"/>
              </a:ext>
            </a:extLst>
          </p:cNvPr>
          <p:cNvSpPr txBox="1"/>
          <p:nvPr/>
        </p:nvSpPr>
        <p:spPr>
          <a:xfrm>
            <a:off x="228600" y="228600"/>
            <a:ext cx="24122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Draft Partnership Chart</a:t>
            </a:r>
          </a:p>
        </p:txBody>
      </p:sp>
      <p:sp>
        <p:nvSpPr>
          <p:cNvPr id="2" name="Rectangle 1" descr="" title="">
            <a:extLst>
              <a:ext uri="{FF2B5EF4-FFF2-40B4-BE49-F238E27FC236}">
                <a16:creationId xmlns:a16="http://schemas.microsoft.com/office/drawing/2014/main" id="{9C18D642-3BE3-2E65-645F-C9F8ADCDFB68}"/>
              </a:ext>
            </a:extLst>
          </p:cNvPr>
          <p:cNvSpPr/>
          <p:nvPr/>
        </p:nvSpPr>
        <p:spPr>
          <a:xfrm>
            <a:off x="3632867" y="3727734"/>
            <a:ext cx="962136" cy="539351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3" name="Connector: Elbow 2" descr="" title="">
            <a:extLst>
              <a:ext uri="{FF2B5EF4-FFF2-40B4-BE49-F238E27FC236}">
                <a16:creationId xmlns:a16="http://schemas.microsoft.com/office/drawing/2014/main" id="{9FDC0621-61DE-462E-58AB-391553087FA5}"/>
              </a:ext>
            </a:extLst>
          </p:cNvPr>
          <p:cNvCxnSpPr>
            <a:cxnSpLocks/>
            <a:stCxn id="53" idx="2"/>
            <a:endCxn id="2" idx="0"/>
          </p:cNvCxnSpPr>
          <p:nvPr/>
        </p:nvCxnSpPr>
        <p:spPr>
          <a:xfrm rot="5400000">
            <a:off x="4754318" y="2949979"/>
            <a:ext cx="137372" cy="1418138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 descr="" title="">
            <a:extLst>
              <a:ext uri="{FF2B5EF4-FFF2-40B4-BE49-F238E27FC236}">
                <a16:creationId xmlns:a16="http://schemas.microsoft.com/office/drawing/2014/main" id="{45FB5A80-778F-BBE7-CACF-171C140173E8}"/>
              </a:ext>
            </a:extLst>
          </p:cNvPr>
          <p:cNvSpPr/>
          <p:nvPr/>
        </p:nvSpPr>
        <p:spPr>
          <a:xfrm>
            <a:off x="2920620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California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360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(45.5% Capital Interest,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24.980% Effective Profits Interest)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6" name="Connector: Elbow 5" descr="" title="">
            <a:extLst>
              <a:ext uri="{FF2B5EF4-FFF2-40B4-BE49-F238E27FC236}">
                <a16:creationId xmlns:a16="http://schemas.microsoft.com/office/drawing/2014/main" id="{C7C7C19D-AEA0-EED5-3262-E899FAFECAB4}"/>
              </a:ext>
            </a:extLst>
          </p:cNvPr>
          <p:cNvCxnSpPr>
            <a:cxnSpLocks/>
            <a:stCxn id="2" idx="2"/>
            <a:endCxn id="5" idx="0"/>
          </p:cNvCxnSpPr>
          <p:nvPr/>
        </p:nvCxnSpPr>
        <p:spPr>
          <a:xfrm rot="5400000">
            <a:off x="3733211" y="4083141"/>
            <a:ext cx="196781" cy="564668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nector: Elbow 14" descr="" title="">
            <a:extLst>
              <a:ext uri="{FF2B5EF4-FFF2-40B4-BE49-F238E27FC236}">
                <a16:creationId xmlns:a16="http://schemas.microsoft.com/office/drawing/2014/main" id="{36BCBA66-E05E-C967-F408-2EBB1049BD93}"/>
              </a:ext>
            </a:extLst>
          </p:cNvPr>
          <p:cNvCxnSpPr>
            <a:cxnSpLocks/>
            <a:stCxn id="2" idx="2"/>
            <a:endCxn id="18" idx="0"/>
          </p:cNvCxnSpPr>
          <p:nvPr/>
        </p:nvCxnSpPr>
        <p:spPr>
          <a:xfrm rot="16200000" flipH="1">
            <a:off x="4418523" y="3962497"/>
            <a:ext cx="196781" cy="80595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 descr="" title="">
            <a:extLst>
              <a:ext uri="{FF2B5EF4-FFF2-40B4-BE49-F238E27FC236}">
                <a16:creationId xmlns:a16="http://schemas.microsoft.com/office/drawing/2014/main" id="{B6D73AB5-1928-4006-CDE6-7ED409ED821C}"/>
              </a:ext>
            </a:extLst>
          </p:cNvPr>
          <p:cNvSpPr/>
          <p:nvPr/>
        </p:nvSpPr>
        <p:spPr>
          <a:xfrm>
            <a:off x="2920618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7" name="Straight Connector 16" descr="" title="">
            <a:extLst>
              <a:ext uri="{FF2B5EF4-FFF2-40B4-BE49-F238E27FC236}">
                <a16:creationId xmlns:a16="http://schemas.microsoft.com/office/drawing/2014/main" id="{8A8A38ED-D879-479D-F755-E4D23172FE92}"/>
              </a:ext>
            </a:extLst>
          </p:cNvPr>
          <p:cNvCxnSpPr>
            <a:cxnSpLocks/>
            <a:stCxn id="5" idx="2"/>
            <a:endCxn id="16" idx="0"/>
          </p:cNvCxnSpPr>
          <p:nvPr/>
        </p:nvCxnSpPr>
        <p:spPr>
          <a:xfrm flipH="1">
            <a:off x="3549265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ctangle 17" descr="" title="">
            <a:extLst>
              <a:ext uri="{FF2B5EF4-FFF2-40B4-BE49-F238E27FC236}">
                <a16:creationId xmlns:a16="http://schemas.microsoft.com/office/drawing/2014/main" id="{82B06587-1C96-9EC8-14E4-BAC7E96E13F8}"/>
              </a:ext>
            </a:extLst>
          </p:cNvPr>
          <p:cNvSpPr/>
          <p:nvPr/>
        </p:nvSpPr>
        <p:spPr>
          <a:xfrm>
            <a:off x="4291244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New York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(30.5% Capital Interest, 16.745% Effective Profits Interest)</a:t>
            </a:r>
          </a:p>
        </p:txBody>
      </p:sp>
      <p:sp>
        <p:nvSpPr>
          <p:cNvPr id="19" name="Rectangle 18" descr="" title="">
            <a:extLst>
              <a:ext uri="{FF2B5EF4-FFF2-40B4-BE49-F238E27FC236}">
                <a16:creationId xmlns:a16="http://schemas.microsoft.com/office/drawing/2014/main" id="{8595267E-079A-5688-7B3C-47074639D54F}"/>
              </a:ext>
            </a:extLst>
          </p:cNvPr>
          <p:cNvSpPr/>
          <p:nvPr/>
        </p:nvSpPr>
        <p:spPr>
          <a:xfrm>
            <a:off x="4291242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M.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20" name="Straight Connector 19" descr="" title="">
            <a:extLst>
              <a:ext uri="{FF2B5EF4-FFF2-40B4-BE49-F238E27FC236}">
                <a16:creationId xmlns:a16="http://schemas.microsoft.com/office/drawing/2014/main" id="{E25F26AA-8193-C696-247E-9FA833818E66}"/>
              </a:ext>
            </a:extLst>
          </p:cNvPr>
          <p:cNvCxnSpPr>
            <a:cxnSpLocks/>
            <a:stCxn id="18" idx="2"/>
            <a:endCxn id="19" idx="0"/>
          </p:cNvCxnSpPr>
          <p:nvPr/>
        </p:nvCxnSpPr>
        <p:spPr>
          <a:xfrm flipH="1">
            <a:off x="4919889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 descr="" title="">
            <a:extLst>
              <a:ext uri="{FF2B5EF4-FFF2-40B4-BE49-F238E27FC236}">
                <a16:creationId xmlns:a16="http://schemas.microsoft.com/office/drawing/2014/main" id="{11BC7704-211D-2649-6BEC-8A9FA64012BC}"/>
              </a:ext>
            </a:extLst>
          </p:cNvPr>
          <p:cNvSpPr/>
          <p:nvPr/>
        </p:nvSpPr>
        <p:spPr>
          <a:xfrm>
            <a:off x="5661868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</a:t>
            </a:r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EMBT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190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(24% Capital Interest, 13.175% Effective Profits Interest)</a:t>
            </a:r>
          </a:p>
        </p:txBody>
      </p:sp>
      <p:sp>
        <p:nvSpPr>
          <p:cNvPr id="22" name="Rectangle 21" descr="" title="">
            <a:extLst>
              <a:ext uri="{FF2B5EF4-FFF2-40B4-BE49-F238E27FC236}">
                <a16:creationId xmlns:a16="http://schemas.microsoft.com/office/drawing/2014/main" id="{5818AA15-46F6-28C9-4AE5-3E0DA26BD718}"/>
              </a:ext>
            </a:extLst>
          </p:cNvPr>
          <p:cNvSpPr/>
          <p:nvPr/>
        </p:nvSpPr>
        <p:spPr>
          <a:xfrm>
            <a:off x="5661866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See Additional Info</a:t>
            </a:r>
          </a:p>
        </p:txBody>
      </p:sp>
      <p:cxnSp>
        <p:nvCxnSpPr>
          <p:cNvPr id="23" name="Straight Connector 22" descr="" title="">
            <a:extLst>
              <a:ext uri="{FF2B5EF4-FFF2-40B4-BE49-F238E27FC236}">
                <a16:creationId xmlns:a16="http://schemas.microsoft.com/office/drawing/2014/main" id="{30E326C3-3771-750F-6178-8AD716A29BEF}"/>
              </a:ext>
            </a:extLst>
          </p:cNvPr>
          <p:cNvCxnSpPr>
            <a:cxnSpLocks/>
            <a:stCxn id="21" idx="2"/>
            <a:endCxn id="22" idx="0"/>
          </p:cNvCxnSpPr>
          <p:nvPr/>
        </p:nvCxnSpPr>
        <p:spPr>
          <a:xfrm flipH="1">
            <a:off x="6290513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Rectangle 23" descr="" title="">
            <a:extLst>
              <a:ext uri="{FF2B5EF4-FFF2-40B4-BE49-F238E27FC236}">
                <a16:creationId xmlns:a16="http://schemas.microsoft.com/office/drawing/2014/main" id="{B9756EE6-CB75-5D07-41FB-DC3D3610570C}"/>
              </a:ext>
            </a:extLst>
          </p:cNvPr>
          <p:cNvSpPr/>
          <p:nvPr/>
        </p:nvSpPr>
        <p:spPr>
          <a:xfrm>
            <a:off x="7032491" y="4463863"/>
            <a:ext cx="1257294" cy="113733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LACM</a:t>
            </a:r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Associates LLC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649 Class C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(0% Capital Interest, 45.10% Profits Interests)</a:t>
            </a:r>
          </a:p>
        </p:txBody>
      </p:sp>
      <p:sp>
        <p:nvSpPr>
          <p:cNvPr id="26" name="Rectangle 25" descr="" title="">
            <a:extLst>
              <a:ext uri="{FF2B5EF4-FFF2-40B4-BE49-F238E27FC236}">
                <a16:creationId xmlns:a16="http://schemas.microsoft.com/office/drawing/2014/main" id="{C47B4BEF-404E-F34C-3EF1-D2532FC90FB4}"/>
              </a:ext>
            </a:extLst>
          </p:cNvPr>
          <p:cNvSpPr/>
          <p:nvPr/>
        </p:nvSpPr>
        <p:spPr>
          <a:xfrm>
            <a:off x="3575807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55.56% Class A Member</a:t>
            </a:r>
          </a:p>
        </p:txBody>
      </p:sp>
      <p:sp>
        <p:nvSpPr>
          <p:cNvPr id="27" name="Rectangle 26" descr="" title="">
            <a:extLst>
              <a:ext uri="{FF2B5EF4-FFF2-40B4-BE49-F238E27FC236}">
                <a16:creationId xmlns:a16="http://schemas.microsoft.com/office/drawing/2014/main" id="{75AD13B7-DA9C-6115-F972-413B1DC5C5F5}"/>
              </a:ext>
            </a:extLst>
          </p:cNvPr>
          <p:cNvSpPr/>
          <p:nvPr/>
        </p:nvSpPr>
        <p:spPr>
          <a:xfrm>
            <a:off x="4887614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Russell Condas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29" name="Rectangle 28" descr="" title="">
            <a:extLst>
              <a:ext uri="{FF2B5EF4-FFF2-40B4-BE49-F238E27FC236}">
                <a16:creationId xmlns:a16="http://schemas.microsoft.com/office/drawing/2014/main" id="{D8CDADF9-ABB4-C745-37E3-010A464174CB}"/>
              </a:ext>
            </a:extLst>
          </p:cNvPr>
          <p:cNvSpPr/>
          <p:nvPr/>
        </p:nvSpPr>
        <p:spPr>
          <a:xfrm>
            <a:off x="6199421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30" name="Rectangle 29" descr="" title="">
            <a:extLst>
              <a:ext uri="{FF2B5EF4-FFF2-40B4-BE49-F238E27FC236}">
                <a16:creationId xmlns:a16="http://schemas.microsoft.com/office/drawing/2014/main" id="{0B1FE118-634E-C00F-251A-E16719CB8B15}"/>
              </a:ext>
            </a:extLst>
          </p:cNvPr>
          <p:cNvSpPr/>
          <p:nvPr/>
        </p:nvSpPr>
        <p:spPr>
          <a:xfrm>
            <a:off x="7511228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31" name="Rectangle 30" descr="" title="">
            <a:extLst>
              <a:ext uri="{FF2B5EF4-FFF2-40B4-BE49-F238E27FC236}">
                <a16:creationId xmlns:a16="http://schemas.microsoft.com/office/drawing/2014/main" id="{9965B8E4-FF2C-52E0-96BC-229390AD94B5}"/>
              </a:ext>
            </a:extLst>
          </p:cNvPr>
          <p:cNvSpPr/>
          <p:nvPr/>
        </p:nvSpPr>
        <p:spPr>
          <a:xfrm>
            <a:off x="8823035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cxnSp>
        <p:nvCxnSpPr>
          <p:cNvPr id="32" name="Connector: Elbow 31" descr="" title="">
            <a:extLst>
              <a:ext uri="{FF2B5EF4-FFF2-40B4-BE49-F238E27FC236}">
                <a16:creationId xmlns:a16="http://schemas.microsoft.com/office/drawing/2014/main" id="{874D8C97-774E-E996-F803-8F80B96E89DD}"/>
              </a:ext>
            </a:extLst>
          </p:cNvPr>
          <p:cNvCxnSpPr>
            <a:cxnSpLocks/>
            <a:stCxn id="24" idx="2"/>
            <a:endCxn id="26" idx="0"/>
          </p:cNvCxnSpPr>
          <p:nvPr/>
        </p:nvCxnSpPr>
        <p:spPr>
          <a:xfrm rot="5400000">
            <a:off x="5755407" y="4021031"/>
            <a:ext cx="325564" cy="348589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nector: Elbow 32" descr="" title="">
            <a:extLst>
              <a:ext uri="{FF2B5EF4-FFF2-40B4-BE49-F238E27FC236}">
                <a16:creationId xmlns:a16="http://schemas.microsoft.com/office/drawing/2014/main" id="{135B7A8A-A8BB-FCAC-56FB-6B16DEB94EB2}"/>
              </a:ext>
            </a:extLst>
          </p:cNvPr>
          <p:cNvCxnSpPr>
            <a:cxnSpLocks/>
            <a:stCxn id="24" idx="2"/>
            <a:endCxn id="27" idx="0"/>
          </p:cNvCxnSpPr>
          <p:nvPr/>
        </p:nvCxnSpPr>
        <p:spPr>
          <a:xfrm rot="5400000">
            <a:off x="6411310" y="4676934"/>
            <a:ext cx="325564" cy="217409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nector: Elbow 39" descr="" title="">
            <a:extLst>
              <a:ext uri="{FF2B5EF4-FFF2-40B4-BE49-F238E27FC236}">
                <a16:creationId xmlns:a16="http://schemas.microsoft.com/office/drawing/2014/main" id="{01A67D34-93E9-95AE-2D00-090A9903117E}"/>
              </a:ext>
            </a:extLst>
          </p:cNvPr>
          <p:cNvCxnSpPr>
            <a:cxnSpLocks/>
            <a:stCxn id="24" idx="2"/>
            <a:endCxn id="29" idx="0"/>
          </p:cNvCxnSpPr>
          <p:nvPr/>
        </p:nvCxnSpPr>
        <p:spPr>
          <a:xfrm rot="5400000">
            <a:off x="7067214" y="5332838"/>
            <a:ext cx="325564" cy="86228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Connector: Elbow 40" descr="" title="">
            <a:extLst>
              <a:ext uri="{FF2B5EF4-FFF2-40B4-BE49-F238E27FC236}">
                <a16:creationId xmlns:a16="http://schemas.microsoft.com/office/drawing/2014/main" id="{15370E4E-9B15-65D0-DF50-D1215849455B}"/>
              </a:ext>
            </a:extLst>
          </p:cNvPr>
          <p:cNvCxnSpPr>
            <a:cxnSpLocks/>
            <a:stCxn id="24" idx="2"/>
            <a:endCxn id="30" idx="0"/>
          </p:cNvCxnSpPr>
          <p:nvPr/>
        </p:nvCxnSpPr>
        <p:spPr>
          <a:xfrm rot="16200000" flipH="1">
            <a:off x="7723117" y="5539219"/>
            <a:ext cx="325564" cy="44952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nector: Elbow 43" descr="" title="">
            <a:extLst>
              <a:ext uri="{FF2B5EF4-FFF2-40B4-BE49-F238E27FC236}">
                <a16:creationId xmlns:a16="http://schemas.microsoft.com/office/drawing/2014/main" id="{97E0F782-DED0-F9E7-6AD8-935013A9ADD7}"/>
              </a:ext>
            </a:extLst>
          </p:cNvPr>
          <p:cNvCxnSpPr>
            <a:cxnSpLocks/>
            <a:stCxn id="24" idx="2"/>
            <a:endCxn id="31" idx="0"/>
          </p:cNvCxnSpPr>
          <p:nvPr/>
        </p:nvCxnSpPr>
        <p:spPr>
          <a:xfrm rot="16200000" flipH="1">
            <a:off x="8379020" y="4883315"/>
            <a:ext cx="325564" cy="176132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Rectangle 52" descr="" title="">
            <a:extLst>
              <a:ext uri="{FF2B5EF4-FFF2-40B4-BE49-F238E27FC236}">
                <a16:creationId xmlns:a16="http://schemas.microsoft.com/office/drawing/2014/main" id="{7FF7FF29-E81E-FC51-945F-CCD5939D9806}"/>
              </a:ext>
            </a:extLst>
          </p:cNvPr>
          <p:cNvSpPr/>
          <p:nvPr/>
        </p:nvSpPr>
        <p:spPr>
          <a:xfrm>
            <a:off x="4919889" y="2943597"/>
            <a:ext cx="1224368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/>
                <a:cs typeface="Times New Roman"/>
              </a:rPr>
              <a:t>MB </a:t>
            </a:r>
            <a:r>
              <a:rPr lang="en-US" sz="1000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Snow LLC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20% Class B Member</a:t>
            </a:r>
          </a:p>
          <a:p>
            <a:pPr algn="ctr"/>
            <a:r>
              <a:rPr lang="en-US" sz="700" i="1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Manager: MB </a:t>
            </a:r>
            <a:r>
              <a:rPr lang="en-US" sz="700" i="1" dirty="0">
                <a:solidFill>
                  <a:schemeClr val="bg1"/>
                </a:solidFill>
                <a:latin typeface="Times New Roman"/>
                <a:cs typeface="Times New Roman"/>
              </a:rPr>
              <a:t>Manager </a:t>
            </a:r>
            <a:r>
              <a:rPr lang="en-US" sz="700" i="1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LLC</a:t>
            </a:r>
            <a:endParaRPr lang="en-US" sz="700" dirty="0">
              <a:solidFill>
                <a:schemeClr val="bg1"/>
              </a:solidFill>
              <a:latin typeface="Times New Roman"/>
              <a:ea typeface="Tahoma"/>
              <a:cs typeface="Times New Roman"/>
            </a:endParaRPr>
          </a:p>
        </p:txBody>
      </p:sp>
      <p:cxnSp>
        <p:nvCxnSpPr>
          <p:cNvPr id="55" name="Connector: Elbow 54" descr="" title="">
            <a:extLst>
              <a:ext uri="{FF2B5EF4-FFF2-40B4-BE49-F238E27FC236}">
                <a16:creationId xmlns:a16="http://schemas.microsoft.com/office/drawing/2014/main" id="{82084A81-C57D-A7F9-B1A3-CB51BC78D693}"/>
              </a:ext>
            </a:extLst>
          </p:cNvPr>
          <p:cNvCxnSpPr>
            <a:cxnSpLocks/>
            <a:stCxn id="2" idx="2"/>
            <a:endCxn id="21" idx="0"/>
          </p:cNvCxnSpPr>
          <p:nvPr/>
        </p:nvCxnSpPr>
        <p:spPr>
          <a:xfrm rot="16200000" flipH="1">
            <a:off x="5103835" y="3277185"/>
            <a:ext cx="196781" cy="217658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nector: Elbow 56" descr="" title="">
            <a:extLst>
              <a:ext uri="{FF2B5EF4-FFF2-40B4-BE49-F238E27FC236}">
                <a16:creationId xmlns:a16="http://schemas.microsoft.com/office/drawing/2014/main" id="{1D0DB39F-A10F-66A1-8BCB-2E75E01718E1}"/>
              </a:ext>
            </a:extLst>
          </p:cNvPr>
          <p:cNvCxnSpPr>
            <a:cxnSpLocks/>
            <a:stCxn id="2" idx="2"/>
            <a:endCxn id="24" idx="0"/>
          </p:cNvCxnSpPr>
          <p:nvPr/>
        </p:nvCxnSpPr>
        <p:spPr>
          <a:xfrm rot="16200000" flipH="1">
            <a:off x="5789147" y="2591872"/>
            <a:ext cx="196778" cy="3547203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 descr="" title="">
            <a:extLst>
              <a:ext uri="{FF2B5EF4-FFF2-40B4-BE49-F238E27FC236}">
                <a16:creationId xmlns:a16="http://schemas.microsoft.com/office/drawing/2014/main" id="{C0CA4CA6-2E44-5001-B460-FEE7A39DB35C}"/>
              </a:ext>
            </a:extLst>
          </p:cNvPr>
          <p:cNvSpPr/>
          <p:nvPr/>
        </p:nvSpPr>
        <p:spPr>
          <a:xfrm>
            <a:off x="4634552" y="3727734"/>
            <a:ext cx="1514273" cy="32022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RJC Snow Lincoln Holdings,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99% Class B Member</a:t>
            </a:r>
          </a:p>
        </p:txBody>
      </p:sp>
      <p:cxnSp>
        <p:nvCxnSpPr>
          <p:cNvPr id="60" name="Connector: Elbow 59" descr="" title="">
            <a:extLst>
              <a:ext uri="{FF2B5EF4-FFF2-40B4-BE49-F238E27FC236}">
                <a16:creationId xmlns:a16="http://schemas.microsoft.com/office/drawing/2014/main" id="{C2E2CCE1-5D0C-D92D-BCCD-F1C68A8D73C1}"/>
              </a:ext>
            </a:extLst>
          </p:cNvPr>
          <p:cNvCxnSpPr>
            <a:cxnSpLocks/>
            <a:stCxn id="53" idx="2"/>
            <a:endCxn id="59" idx="0"/>
          </p:cNvCxnSpPr>
          <p:nvPr/>
        </p:nvCxnSpPr>
        <p:spPr>
          <a:xfrm rot="5400000">
            <a:off x="5393195" y="3588856"/>
            <a:ext cx="137372" cy="14038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ectangle 60" descr="" title="">
            <a:extLst>
              <a:ext uri="{FF2B5EF4-FFF2-40B4-BE49-F238E27FC236}">
                <a16:creationId xmlns:a16="http://schemas.microsoft.com/office/drawing/2014/main" id="{8F3170E9-4654-81DC-3553-BE59F786C82F}"/>
              </a:ext>
            </a:extLst>
          </p:cNvPr>
          <p:cNvSpPr/>
          <p:nvPr/>
        </p:nvSpPr>
        <p:spPr>
          <a:xfrm>
            <a:off x="89441" y="2939624"/>
            <a:ext cx="1416363" cy="65074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0.01% Class A Member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3" name="Rectangle 62" descr="" title="">
            <a:extLst>
              <a:ext uri="{FF2B5EF4-FFF2-40B4-BE49-F238E27FC236}">
                <a16:creationId xmlns:a16="http://schemas.microsoft.com/office/drawing/2014/main" id="{B1A4FB0D-F6A1-AE41-6555-76AA3235B416}"/>
              </a:ext>
            </a:extLst>
          </p:cNvPr>
          <p:cNvSpPr/>
          <p:nvPr/>
        </p:nvSpPr>
        <p:spPr>
          <a:xfrm>
            <a:off x="1620639" y="2948489"/>
            <a:ext cx="1746416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JEM Family Holdings II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52.8574% Class A Member</a:t>
            </a:r>
          </a:p>
        </p:txBody>
      </p:sp>
      <p:cxnSp>
        <p:nvCxnSpPr>
          <p:cNvPr id="112" name="Connector: Elbow 111" descr="" title="">
            <a:extLst>
              <a:ext uri="{FF2B5EF4-FFF2-40B4-BE49-F238E27FC236}">
                <a16:creationId xmlns:a16="http://schemas.microsoft.com/office/drawing/2014/main" id="{45F45972-5978-5CFB-CF81-5588132BED99}"/>
              </a:ext>
            </a:extLst>
          </p:cNvPr>
          <p:cNvCxnSpPr>
            <a:cxnSpLocks/>
            <a:stCxn id="63" idx="2"/>
            <a:endCxn id="7" idx="0"/>
          </p:cNvCxnSpPr>
          <p:nvPr/>
        </p:nvCxnSpPr>
        <p:spPr>
          <a:xfrm rot="5400000">
            <a:off x="1412285" y="2659232"/>
            <a:ext cx="145540" cy="201758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Connector: Elbow 112" descr="" title="">
            <a:extLst>
              <a:ext uri="{FF2B5EF4-FFF2-40B4-BE49-F238E27FC236}">
                <a16:creationId xmlns:a16="http://schemas.microsoft.com/office/drawing/2014/main" id="{FD269D60-9D40-2D02-1744-88CADD4E9853}"/>
              </a:ext>
            </a:extLst>
          </p:cNvPr>
          <p:cNvCxnSpPr>
            <a:cxnSpLocks/>
            <a:stCxn id="63" idx="2"/>
            <a:endCxn id="8" idx="0"/>
          </p:cNvCxnSpPr>
          <p:nvPr/>
        </p:nvCxnSpPr>
        <p:spPr>
          <a:xfrm rot="5400000">
            <a:off x="1849470" y="3096687"/>
            <a:ext cx="145810" cy="114294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9" name="Rectangle 118" descr="" title="">
            <a:extLst>
              <a:ext uri="{FF2B5EF4-FFF2-40B4-BE49-F238E27FC236}">
                <a16:creationId xmlns:a16="http://schemas.microsoft.com/office/drawing/2014/main" id="{666D821E-4F1C-F908-E81E-643D9B9FE895}"/>
              </a:ext>
            </a:extLst>
          </p:cNvPr>
          <p:cNvSpPr/>
          <p:nvPr/>
        </p:nvSpPr>
        <p:spPr>
          <a:xfrm>
            <a:off x="6255646" y="2942635"/>
            <a:ext cx="980177" cy="654934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Condas Lincoln 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4.74% Class B Member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20" name="Rectangle 119" descr="" title="">
            <a:extLst>
              <a:ext uri="{FF2B5EF4-FFF2-40B4-BE49-F238E27FC236}">
                <a16:creationId xmlns:a16="http://schemas.microsoft.com/office/drawing/2014/main" id="{37B4208D-0914-6B42-6CBB-022CC034E85F}"/>
              </a:ext>
            </a:extLst>
          </p:cNvPr>
          <p:cNvSpPr/>
          <p:nvPr/>
        </p:nvSpPr>
        <p:spPr>
          <a:xfrm>
            <a:off x="7329709" y="2935891"/>
            <a:ext cx="980177" cy="669259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Schore Lincoln 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1.5948% Class B Member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21" name="Rectangle 120" descr="" title="">
            <a:extLst>
              <a:ext uri="{FF2B5EF4-FFF2-40B4-BE49-F238E27FC236}">
                <a16:creationId xmlns:a16="http://schemas.microsoft.com/office/drawing/2014/main" id="{3A1995DD-1C5E-33A0-8436-C683B4227F15}"/>
              </a:ext>
            </a:extLst>
          </p:cNvPr>
          <p:cNvSpPr/>
          <p:nvPr/>
        </p:nvSpPr>
        <p:spPr>
          <a:xfrm>
            <a:off x="6255646" y="3727734"/>
            <a:ext cx="980176" cy="548305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Revocable Trust dated October 26, 2020</a:t>
            </a:r>
          </a:p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</a:p>
        </p:txBody>
      </p:sp>
      <p:sp>
        <p:nvSpPr>
          <p:cNvPr id="122" name="Rectangle 121" descr="" title="">
            <a:extLst>
              <a:ext uri="{FF2B5EF4-FFF2-40B4-BE49-F238E27FC236}">
                <a16:creationId xmlns:a16="http://schemas.microsoft.com/office/drawing/2014/main" id="{E44B5CD8-17E8-9C2A-6908-33FEF264AA63}"/>
              </a:ext>
            </a:extLst>
          </p:cNvPr>
          <p:cNvSpPr/>
          <p:nvPr/>
        </p:nvSpPr>
        <p:spPr>
          <a:xfrm>
            <a:off x="7327945" y="3727734"/>
            <a:ext cx="980177" cy="548306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</a:p>
        </p:txBody>
      </p:sp>
      <p:cxnSp>
        <p:nvCxnSpPr>
          <p:cNvPr id="123" name="Straight Connector 122" descr="" title="">
            <a:extLst>
              <a:ext uri="{FF2B5EF4-FFF2-40B4-BE49-F238E27FC236}">
                <a16:creationId xmlns:a16="http://schemas.microsoft.com/office/drawing/2014/main" id="{F7496D28-4105-AFDA-1D0E-1E4312877C72}"/>
              </a:ext>
            </a:extLst>
          </p:cNvPr>
          <p:cNvCxnSpPr>
            <a:cxnSpLocks/>
            <a:stCxn id="119" idx="2"/>
            <a:endCxn id="121" idx="0"/>
          </p:cNvCxnSpPr>
          <p:nvPr/>
        </p:nvCxnSpPr>
        <p:spPr>
          <a:xfrm flipH="1">
            <a:off x="6745734" y="3597569"/>
            <a:ext cx="1" cy="1301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Straight Connector 124" descr="" title="">
            <a:extLst>
              <a:ext uri="{FF2B5EF4-FFF2-40B4-BE49-F238E27FC236}">
                <a16:creationId xmlns:a16="http://schemas.microsoft.com/office/drawing/2014/main" id="{D944C150-9E70-99F3-8CFA-9B4E56049D88}"/>
              </a:ext>
            </a:extLst>
          </p:cNvPr>
          <p:cNvCxnSpPr>
            <a:cxnSpLocks/>
            <a:stCxn id="120" idx="2"/>
            <a:endCxn id="122" idx="0"/>
          </p:cNvCxnSpPr>
          <p:nvPr/>
        </p:nvCxnSpPr>
        <p:spPr>
          <a:xfrm flipH="1">
            <a:off x="7818034" y="3605150"/>
            <a:ext cx="1764" cy="1225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6" name="Rectangle 125" descr="" title="">
            <a:extLst>
              <a:ext uri="{FF2B5EF4-FFF2-40B4-BE49-F238E27FC236}">
                <a16:creationId xmlns:a16="http://schemas.microsoft.com/office/drawing/2014/main" id="{0699D44F-7FE9-6A5E-6578-10AF7C765C5A}"/>
              </a:ext>
            </a:extLst>
          </p:cNvPr>
          <p:cNvSpPr/>
          <p:nvPr/>
        </p:nvSpPr>
        <p:spPr>
          <a:xfrm>
            <a:off x="10236610" y="2925995"/>
            <a:ext cx="883668" cy="66925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Bluegrass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Associates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0.7505% Class B Member</a:t>
            </a:r>
          </a:p>
        </p:txBody>
      </p:sp>
      <p:sp>
        <p:nvSpPr>
          <p:cNvPr id="127" name="Rectangle 126" descr="" title="">
            <a:extLst>
              <a:ext uri="{FF2B5EF4-FFF2-40B4-BE49-F238E27FC236}">
                <a16:creationId xmlns:a16="http://schemas.microsoft.com/office/drawing/2014/main" id="{F9D56F04-011A-68D6-55D0-B942257DC835}"/>
              </a:ext>
            </a:extLst>
          </p:cNvPr>
          <p:cNvSpPr/>
          <p:nvPr/>
        </p:nvSpPr>
        <p:spPr>
          <a:xfrm>
            <a:off x="11208463" y="2925995"/>
            <a:ext cx="883668" cy="66925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 err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TDC</a:t>
            </a:r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Holdco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0.7505% Class B Member</a:t>
            </a:r>
          </a:p>
        </p:txBody>
      </p:sp>
      <p:sp>
        <p:nvSpPr>
          <p:cNvPr id="128" name="Rectangle 127" descr="" title="">
            <a:extLst>
              <a:ext uri="{FF2B5EF4-FFF2-40B4-BE49-F238E27FC236}">
                <a16:creationId xmlns:a16="http://schemas.microsoft.com/office/drawing/2014/main" id="{C289668D-F67E-FA3C-18D5-1AD7AFB8CD3E}"/>
              </a:ext>
            </a:extLst>
          </p:cNvPr>
          <p:cNvSpPr/>
          <p:nvPr/>
        </p:nvSpPr>
        <p:spPr>
          <a:xfrm>
            <a:off x="10236611" y="3730195"/>
            <a:ext cx="883668" cy="534662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29" name="Straight Connector 128" descr="" title="">
            <a:extLst>
              <a:ext uri="{FF2B5EF4-FFF2-40B4-BE49-F238E27FC236}">
                <a16:creationId xmlns:a16="http://schemas.microsoft.com/office/drawing/2014/main" id="{165323EB-A114-5F5F-6B54-E96B8FF54BA1}"/>
              </a:ext>
            </a:extLst>
          </p:cNvPr>
          <p:cNvCxnSpPr>
            <a:cxnSpLocks/>
          </p:cNvCxnSpPr>
          <p:nvPr/>
        </p:nvCxnSpPr>
        <p:spPr>
          <a:xfrm>
            <a:off x="10678444" y="3595254"/>
            <a:ext cx="1" cy="1349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0" name="Rectangle 129" descr="" title="">
            <a:extLst>
              <a:ext uri="{FF2B5EF4-FFF2-40B4-BE49-F238E27FC236}">
                <a16:creationId xmlns:a16="http://schemas.microsoft.com/office/drawing/2014/main" id="{31351773-28B8-AA6B-B6D4-69E551DAD745}"/>
              </a:ext>
            </a:extLst>
          </p:cNvPr>
          <p:cNvSpPr/>
          <p:nvPr/>
        </p:nvSpPr>
        <p:spPr>
          <a:xfrm>
            <a:off x="11208462" y="3730195"/>
            <a:ext cx="883668" cy="53466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31" name="Straight Connector 130" descr="" title="">
            <a:extLst>
              <a:ext uri="{FF2B5EF4-FFF2-40B4-BE49-F238E27FC236}">
                <a16:creationId xmlns:a16="http://schemas.microsoft.com/office/drawing/2014/main" id="{32E58AA8-8931-5384-452B-901F540A212D}"/>
              </a:ext>
            </a:extLst>
          </p:cNvPr>
          <p:cNvCxnSpPr>
            <a:cxnSpLocks/>
          </p:cNvCxnSpPr>
          <p:nvPr/>
        </p:nvCxnSpPr>
        <p:spPr>
          <a:xfrm flipH="1">
            <a:off x="11650296" y="3595254"/>
            <a:ext cx="1" cy="1349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Connector: Elbow 134" descr="" title="">
            <a:extLst>
              <a:ext uri="{FF2B5EF4-FFF2-40B4-BE49-F238E27FC236}">
                <a16:creationId xmlns:a16="http://schemas.microsoft.com/office/drawing/2014/main" id="{02D7D1BA-01CE-F8C0-2FE0-D2254709E44F}"/>
              </a:ext>
            </a:extLst>
          </p:cNvPr>
          <p:cNvCxnSpPr>
            <a:cxnSpLocks/>
            <a:stCxn id="63" idx="2"/>
            <a:endCxn id="13" idx="0"/>
          </p:cNvCxnSpPr>
          <p:nvPr/>
        </p:nvCxnSpPr>
        <p:spPr>
          <a:xfrm rot="5400000">
            <a:off x="2282652" y="3529599"/>
            <a:ext cx="145540" cy="27685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6" name="Rectangle 135" descr="" title="">
            <a:extLst>
              <a:ext uri="{FF2B5EF4-FFF2-40B4-BE49-F238E27FC236}">
                <a16:creationId xmlns:a16="http://schemas.microsoft.com/office/drawing/2014/main" id="{6BCF3FA0-2A49-D494-26E0-2AAFFA4D874D}"/>
              </a:ext>
            </a:extLst>
          </p:cNvPr>
          <p:cNvSpPr/>
          <p:nvPr/>
        </p:nvSpPr>
        <p:spPr>
          <a:xfrm>
            <a:off x="4640885" y="4093723"/>
            <a:ext cx="1514273" cy="20821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John R. Snow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  <a:endParaRPr lang="en-US" sz="4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137" name="Straight Connector 136" descr="" title="">
            <a:extLst>
              <a:ext uri="{FF2B5EF4-FFF2-40B4-BE49-F238E27FC236}">
                <a16:creationId xmlns:a16="http://schemas.microsoft.com/office/drawing/2014/main" id="{F20C4F47-7CA0-D1A6-724E-7B0E531F5BFA}"/>
              </a:ext>
            </a:extLst>
          </p:cNvPr>
          <p:cNvCxnSpPr>
            <a:stCxn id="59" idx="2"/>
            <a:endCxn id="136" idx="0"/>
          </p:cNvCxnSpPr>
          <p:nvPr/>
        </p:nvCxnSpPr>
        <p:spPr>
          <a:xfrm>
            <a:off x="5391689" y="4047960"/>
            <a:ext cx="6333" cy="45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8" name="Rectangle 137" descr="" title="">
            <a:extLst>
              <a:ext uri="{FF2B5EF4-FFF2-40B4-BE49-F238E27FC236}">
                <a16:creationId xmlns:a16="http://schemas.microsoft.com/office/drawing/2014/main" id="{D2247456-19AD-6610-EF70-A1C1A02E188A}"/>
              </a:ext>
            </a:extLst>
          </p:cNvPr>
          <p:cNvSpPr/>
          <p:nvPr/>
        </p:nvSpPr>
        <p:spPr>
          <a:xfrm>
            <a:off x="9291854" y="3731872"/>
            <a:ext cx="838322" cy="59518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Dogwood Development, LLC </a:t>
            </a:r>
          </a:p>
          <a:p>
            <a:endParaRPr xmlns:a="http://schemas.openxmlformats.org/drawingml/2006/main" lang="en-US" sz="3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</p:txBody>
      </p:sp>
      <p:sp>
        <p:nvSpPr>
          <p:cNvPr id="139" name="Rectangle 138" descr="" title="">
            <a:extLst>
              <a:ext uri="{FF2B5EF4-FFF2-40B4-BE49-F238E27FC236}">
                <a16:creationId xmlns:a16="http://schemas.microsoft.com/office/drawing/2014/main" id="{092CBF97-A8B6-EF3B-83C2-1AC0887E04BB}"/>
              </a:ext>
            </a:extLst>
          </p:cNvPr>
          <p:cNvSpPr/>
          <p:nvPr/>
        </p:nvSpPr>
        <p:spPr>
          <a:xfrm>
            <a:off x="9305453" y="4394831"/>
            <a:ext cx="838323" cy="19677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Stacy Kaplowitz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40" name="Straight Connector 139" descr="" title="">
            <a:extLst>
              <a:ext uri="{FF2B5EF4-FFF2-40B4-BE49-F238E27FC236}">
                <a16:creationId xmlns:a16="http://schemas.microsoft.com/office/drawing/2014/main" id="{D753EB8F-19B8-3553-B000-520FE0145FAF}"/>
              </a:ext>
            </a:extLst>
          </p:cNvPr>
          <p:cNvCxnSpPr>
            <a:cxnSpLocks/>
            <a:stCxn id="138" idx="2"/>
            <a:endCxn id="139" idx="0"/>
          </p:cNvCxnSpPr>
          <p:nvPr/>
        </p:nvCxnSpPr>
        <p:spPr>
          <a:xfrm>
            <a:off x="9711015" y="4327056"/>
            <a:ext cx="13600" cy="677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Rectangle 140" descr="" title="">
            <a:extLst>
              <a:ext uri="{FF2B5EF4-FFF2-40B4-BE49-F238E27FC236}">
                <a16:creationId xmlns:a16="http://schemas.microsoft.com/office/drawing/2014/main" id="{1049BE17-916E-9AB8-EF89-3B97099B64F3}"/>
              </a:ext>
            </a:extLst>
          </p:cNvPr>
          <p:cNvSpPr/>
          <p:nvPr/>
        </p:nvSpPr>
        <p:spPr>
          <a:xfrm>
            <a:off x="8474851" y="2935258"/>
            <a:ext cx="1547048" cy="65013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MB Kaplowitz LLC</a:t>
            </a:r>
          </a:p>
          <a:p>
            <a:pPr algn="ctr"/>
            <a:r>
              <a:rPr lang="en-US" sz="563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B Member</a:t>
            </a:r>
          </a:p>
          <a:p>
            <a:pPr algn="ctr"/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Manager: MB </a:t>
            </a:r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</a:t>
            </a:r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LLC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42" name="Rectangle 141" descr="" title="">
            <a:extLst>
              <a:ext uri="{FF2B5EF4-FFF2-40B4-BE49-F238E27FC236}">
                <a16:creationId xmlns:a16="http://schemas.microsoft.com/office/drawing/2014/main" id="{91BEA073-3F84-AE92-75C6-B2DAA1A41EAD}"/>
              </a:ext>
            </a:extLst>
          </p:cNvPr>
          <p:cNvSpPr/>
          <p:nvPr/>
        </p:nvSpPr>
        <p:spPr>
          <a:xfrm>
            <a:off x="8366096" y="3730357"/>
            <a:ext cx="871338" cy="59669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143" name="Connector: Elbow 142" descr="" title="">
            <a:extLst>
              <a:ext uri="{FF2B5EF4-FFF2-40B4-BE49-F238E27FC236}">
                <a16:creationId xmlns:a16="http://schemas.microsoft.com/office/drawing/2014/main" id="{48DE6F08-7AC1-83E4-96F8-2067EA1CAF97}"/>
              </a:ext>
            </a:extLst>
          </p:cNvPr>
          <p:cNvCxnSpPr>
            <a:cxnSpLocks/>
            <a:stCxn id="141" idx="2"/>
            <a:endCxn id="142" idx="0"/>
          </p:cNvCxnSpPr>
          <p:nvPr/>
        </p:nvCxnSpPr>
        <p:spPr>
          <a:xfrm rot="5400000">
            <a:off x="8952588" y="3434570"/>
            <a:ext cx="144964" cy="446610"/>
          </a:xfrm>
          <a:prstGeom prst="bentConnector3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4" name="Connector: Elbow 143" descr="" title="">
            <a:extLst>
              <a:ext uri="{FF2B5EF4-FFF2-40B4-BE49-F238E27FC236}">
                <a16:creationId xmlns:a16="http://schemas.microsoft.com/office/drawing/2014/main" id="{B614946D-5AFC-B89D-1DCD-1E70A5E1041C}"/>
              </a:ext>
            </a:extLst>
          </p:cNvPr>
          <p:cNvCxnSpPr>
            <a:cxnSpLocks/>
            <a:stCxn id="141" idx="2"/>
            <a:endCxn id="138" idx="0"/>
          </p:cNvCxnSpPr>
          <p:nvPr/>
        </p:nvCxnSpPr>
        <p:spPr>
          <a:xfrm rot="16200000" flipH="1">
            <a:off x="9406456" y="3427312"/>
            <a:ext cx="146479" cy="462640"/>
          </a:xfrm>
          <a:prstGeom prst="bentConnector3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Rectangle 6" descr="" title="">
            <a:extLst>
              <a:ext uri="{FF2B5EF4-FFF2-40B4-BE49-F238E27FC236}">
                <a16:creationId xmlns:a16="http://schemas.microsoft.com/office/drawing/2014/main" id="{B664A359-54E9-EA0C-77BD-0DCF9B5668C4}"/>
              </a:ext>
            </a:extLst>
          </p:cNvPr>
          <p:cNvSpPr/>
          <p:nvPr/>
        </p:nvSpPr>
        <p:spPr>
          <a:xfrm>
            <a:off x="80315" y="3740794"/>
            <a:ext cx="79189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 2015 Family Trust​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30%</a:t>
            </a:r>
            <a:endParaRPr lang="en-US" sz="7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Rectangle 7" descr="" title="">
            <a:extLst>
              <a:ext uri="{FF2B5EF4-FFF2-40B4-BE49-F238E27FC236}">
                <a16:creationId xmlns:a16="http://schemas.microsoft.com/office/drawing/2014/main" id="{7FD26A7E-E0EE-19FF-E323-174666923E33}"/>
              </a:ext>
            </a:extLst>
          </p:cNvPr>
          <p:cNvSpPr/>
          <p:nvPr/>
        </p:nvSpPr>
        <p:spPr>
          <a:xfrm>
            <a:off x="954954" y="3741064"/>
            <a:ext cx="79189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endParaRPr xmlns:a="http://schemas.openxmlformats.org/drawingml/2006/main" lang="en-US" sz="50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43.0769%</a:t>
            </a:r>
            <a:endParaRPr lang="en-US" sz="7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Rectangle 8" descr="" title="">
            <a:extLst>
              <a:ext uri="{FF2B5EF4-FFF2-40B4-BE49-F238E27FC236}">
                <a16:creationId xmlns:a16="http://schemas.microsoft.com/office/drawing/2014/main" id="{EB214A2C-8A05-2C36-74FE-B346F4D3FC09}"/>
              </a:ext>
            </a:extLst>
          </p:cNvPr>
          <p:cNvSpPr/>
          <p:nvPr/>
        </p:nvSpPr>
        <p:spPr>
          <a:xfrm>
            <a:off x="80314" y="4457550"/>
            <a:ext cx="79189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Stephanie Beck Bronfman 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sp>
        <p:nvSpPr>
          <p:cNvPr id="10" name="Rectangle 9" descr="" title="">
            <a:extLst>
              <a:ext uri="{FF2B5EF4-FFF2-40B4-BE49-F238E27FC236}">
                <a16:creationId xmlns:a16="http://schemas.microsoft.com/office/drawing/2014/main" id="{8B9E5584-7E08-5F26-2BD3-1E9160C99400}"/>
              </a:ext>
            </a:extLst>
          </p:cNvPr>
          <p:cNvSpPr/>
          <p:nvPr/>
        </p:nvSpPr>
        <p:spPr>
          <a:xfrm>
            <a:off x="951905" y="4464133"/>
            <a:ext cx="79189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Eli Bronfman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1" name="Straight Connector 10" descr="" title="">
            <a:extLst>
              <a:ext uri="{FF2B5EF4-FFF2-40B4-BE49-F238E27FC236}">
                <a16:creationId xmlns:a16="http://schemas.microsoft.com/office/drawing/2014/main" id="{9EE07185-F7C5-EE5D-D2A8-D2B78A8AEC3D}"/>
              </a:ext>
            </a:extLst>
          </p:cNvPr>
          <p:cNvCxnSpPr>
            <a:cxnSpLocks/>
            <a:stCxn id="9" idx="0"/>
            <a:endCxn id="7" idx="2"/>
          </p:cNvCxnSpPr>
          <p:nvPr/>
        </p:nvCxnSpPr>
        <p:spPr>
          <a:xfrm flipV="1">
            <a:off x="476263" y="4289100"/>
            <a:ext cx="0" cy="1684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 descr="" title="">
            <a:extLst>
              <a:ext uri="{FF2B5EF4-FFF2-40B4-BE49-F238E27FC236}">
                <a16:creationId xmlns:a16="http://schemas.microsoft.com/office/drawing/2014/main" id="{154D8DE1-432B-4E49-E64C-384BE27F6CFE}"/>
              </a:ext>
            </a:extLst>
          </p:cNvPr>
          <p:cNvCxnSpPr>
            <a:cxnSpLocks/>
            <a:stCxn id="8" idx="2"/>
            <a:endCxn id="10" idx="0"/>
          </p:cNvCxnSpPr>
          <p:nvPr/>
        </p:nvCxnSpPr>
        <p:spPr>
          <a:xfrm flipH="1">
            <a:off x="1347854" y="4289370"/>
            <a:ext cx="3048" cy="174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 descr="" title="">
            <a:extLst>
              <a:ext uri="{FF2B5EF4-FFF2-40B4-BE49-F238E27FC236}">
                <a16:creationId xmlns:a16="http://schemas.microsoft.com/office/drawing/2014/main" id="{FDC8785D-1669-AA29-B53C-0EE212A51103}"/>
              </a:ext>
            </a:extLst>
          </p:cNvPr>
          <p:cNvSpPr/>
          <p:nvPr/>
        </p:nvSpPr>
        <p:spPr>
          <a:xfrm>
            <a:off x="1821049" y="3740794"/>
            <a:ext cx="79189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The Stella Lavie 2020 Trust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New Jersey trust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26.9231%</a:t>
            </a:r>
          </a:p>
        </p:txBody>
      </p:sp>
      <p:sp>
        <p:nvSpPr>
          <p:cNvPr id="14" name="Rectangle 13" descr="" title="">
            <a:extLst>
              <a:ext uri="{FF2B5EF4-FFF2-40B4-BE49-F238E27FC236}">
                <a16:creationId xmlns:a16="http://schemas.microsoft.com/office/drawing/2014/main" id="{51EBE9FC-5020-2262-544E-1150F6A1E2F8}"/>
              </a:ext>
            </a:extLst>
          </p:cNvPr>
          <p:cNvSpPr/>
          <p:nvPr/>
        </p:nvSpPr>
        <p:spPr>
          <a:xfrm>
            <a:off x="1818000" y="4463863"/>
            <a:ext cx="79189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Various Beneficiaries 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(See </a:t>
            </a:r>
            <a:r>
              <a:rPr lang="en-US" sz="800" err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Addt’l</a:t>
            </a:r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Info)</a:t>
            </a:r>
          </a:p>
        </p:txBody>
      </p:sp>
      <p:cxnSp>
        <p:nvCxnSpPr>
          <p:cNvPr id="25" name="Straight Connector 24" descr="" title="">
            <a:extLst>
              <a:ext uri="{FF2B5EF4-FFF2-40B4-BE49-F238E27FC236}">
                <a16:creationId xmlns:a16="http://schemas.microsoft.com/office/drawing/2014/main" id="{5A840FF1-D2F3-3D0A-E772-15F776252D32}"/>
              </a:ext>
            </a:extLst>
          </p:cNvPr>
          <p:cNvCxnSpPr>
            <a:cxnSpLocks/>
            <a:stCxn id="13" idx="2"/>
            <a:endCxn id="14" idx="0"/>
          </p:cNvCxnSpPr>
          <p:nvPr/>
        </p:nvCxnSpPr>
        <p:spPr>
          <a:xfrm flipH="1">
            <a:off x="2213949" y="4289100"/>
            <a:ext cx="3048" cy="174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 descr="" title="">
            <a:extLst>
              <a:ext uri="{FF2B5EF4-FFF2-40B4-BE49-F238E27FC236}">
                <a16:creationId xmlns:a16="http://schemas.microsoft.com/office/drawing/2014/main" id="{FF4791FC-B69A-9FD1-22BC-61494C548CDB}"/>
              </a:ext>
            </a:extLst>
          </p:cNvPr>
          <p:cNvSpPr/>
          <p:nvPr/>
        </p:nvSpPr>
        <p:spPr>
          <a:xfrm>
            <a:off x="3456895" y="2935257"/>
            <a:ext cx="1224368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18.2968% Class B Member</a:t>
            </a:r>
            <a:endParaRPr lang="en-US" sz="700" dirty="0">
              <a:solidFill>
                <a:schemeClr val="bg1"/>
              </a:solidFill>
              <a:latin typeface="Times New Roman"/>
              <a:ea typeface="Tahoma"/>
              <a:cs typeface="Times New Roman"/>
            </a:endParaRPr>
          </a:p>
        </p:txBody>
      </p:sp>
      <p:sp>
        <p:nvSpPr>
          <p:cNvPr id="71" name="Rectangle 70" descr="" title="">
            <a:extLst>
              <a:ext uri="{FF2B5EF4-FFF2-40B4-BE49-F238E27FC236}">
                <a16:creationId xmlns:a16="http://schemas.microsoft.com/office/drawing/2014/main" id="{1615B9C8-DEB1-01A3-4610-026B7E478A0E}"/>
              </a:ext>
            </a:extLst>
          </p:cNvPr>
          <p:cNvSpPr/>
          <p:nvPr/>
        </p:nvSpPr>
        <p:spPr>
          <a:xfrm>
            <a:off x="2672249" y="3753627"/>
            <a:ext cx="877015" cy="511228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Trustee</a:t>
            </a:r>
            <a:endParaRPr lang="en-US" sz="7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76" name="Connector: Elbow 75" descr="" title="">
            <a:extLst>
              <a:ext uri="{FF2B5EF4-FFF2-40B4-BE49-F238E27FC236}">
                <a16:creationId xmlns:a16="http://schemas.microsoft.com/office/drawing/2014/main" id="{4A7FD0C7-4634-1EE0-E046-5808EEF80C1A}"/>
              </a:ext>
            </a:extLst>
          </p:cNvPr>
          <p:cNvCxnSpPr>
            <a:cxnSpLocks/>
            <a:stCxn id="43" idx="2"/>
            <a:endCxn id="71" idx="0"/>
          </p:cNvCxnSpPr>
          <p:nvPr/>
        </p:nvCxnSpPr>
        <p:spPr>
          <a:xfrm rot="5400000">
            <a:off x="3504116" y="3188663"/>
            <a:ext cx="171605" cy="95832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Connector: Elbow 90" descr="" title="">
            <a:extLst>
              <a:ext uri="{FF2B5EF4-FFF2-40B4-BE49-F238E27FC236}">
                <a16:creationId xmlns:a16="http://schemas.microsoft.com/office/drawing/2014/main" id="{4E914843-8EF5-B95E-A526-4C3A6211948D}"/>
              </a:ext>
            </a:extLst>
          </p:cNvPr>
          <p:cNvCxnSpPr>
            <a:cxnSpLocks/>
            <a:stCxn id="50" idx="2"/>
            <a:endCxn id="63" idx="0"/>
          </p:cNvCxnSpPr>
          <p:nvPr/>
        </p:nvCxnSpPr>
        <p:spPr>
          <a:xfrm rot="5400000">
            <a:off x="3914224" y="982907"/>
            <a:ext cx="545205" cy="3385958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onnector: Elbow 44" descr="" title="">
            <a:extLst>
              <a:ext uri="{FF2B5EF4-FFF2-40B4-BE49-F238E27FC236}">
                <a16:creationId xmlns:a16="http://schemas.microsoft.com/office/drawing/2014/main" id="{F8BBFEBC-42EE-641D-0772-E1CB587E033C}"/>
              </a:ext>
            </a:extLst>
          </p:cNvPr>
          <p:cNvCxnSpPr>
            <a:cxnSpLocks/>
            <a:stCxn id="50" idx="2"/>
            <a:endCxn id="119" idx="0"/>
          </p:cNvCxnSpPr>
          <p:nvPr/>
        </p:nvCxnSpPr>
        <p:spPr>
          <a:xfrm rot="16200000" flipH="1">
            <a:off x="6043095" y="2239994"/>
            <a:ext cx="539351" cy="86593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Connector: Elbow 46" descr="" title="">
            <a:extLst>
              <a:ext uri="{FF2B5EF4-FFF2-40B4-BE49-F238E27FC236}">
                <a16:creationId xmlns:a16="http://schemas.microsoft.com/office/drawing/2014/main" id="{4AA3736D-42E6-34AE-38F1-045EBBF1B96F}"/>
              </a:ext>
            </a:extLst>
          </p:cNvPr>
          <p:cNvCxnSpPr>
            <a:cxnSpLocks/>
            <a:stCxn id="50" idx="2"/>
            <a:endCxn id="120" idx="0"/>
          </p:cNvCxnSpPr>
          <p:nvPr/>
        </p:nvCxnSpPr>
        <p:spPr>
          <a:xfrm rot="16200000" flipH="1">
            <a:off x="6583498" y="1699590"/>
            <a:ext cx="532607" cy="1939993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Connector: Elbow 50" descr="" title="">
            <a:extLst>
              <a:ext uri="{FF2B5EF4-FFF2-40B4-BE49-F238E27FC236}">
                <a16:creationId xmlns:a16="http://schemas.microsoft.com/office/drawing/2014/main" id="{A7927136-A857-0360-A76D-E21BD365A9FA}"/>
              </a:ext>
            </a:extLst>
          </p:cNvPr>
          <p:cNvCxnSpPr>
            <a:cxnSpLocks/>
            <a:stCxn id="50" idx="2"/>
            <a:endCxn id="141" idx="0"/>
          </p:cNvCxnSpPr>
          <p:nvPr/>
        </p:nvCxnSpPr>
        <p:spPr>
          <a:xfrm rot="16200000" flipH="1">
            <a:off x="7298103" y="984986"/>
            <a:ext cx="531974" cy="336857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Rectangle 53" descr="" title="">
            <a:extLst>
              <a:ext uri="{FF2B5EF4-FFF2-40B4-BE49-F238E27FC236}">
                <a16:creationId xmlns:a16="http://schemas.microsoft.com/office/drawing/2014/main" id="{7A85A8CC-9F1D-16A5-AF79-6BE1A92D11AC}"/>
              </a:ext>
            </a:extLst>
          </p:cNvPr>
          <p:cNvSpPr/>
          <p:nvPr/>
        </p:nvSpPr>
        <p:spPr>
          <a:xfrm>
            <a:off x="1040962" y="1364700"/>
            <a:ext cx="2599261" cy="630408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Fairview Pulaski Place GP LLC</a:t>
            </a:r>
            <a:endParaRPr lang="en-US" sz="1200" dirty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800" i="1" dirty="0">
                <a:solidFill>
                  <a:schemeClr val="bg1"/>
                </a:solidFill>
                <a:latin typeface="Times New Roman"/>
                <a:cs typeface="Times New Roman"/>
              </a:rPr>
              <a:t>registered to do business in </a:t>
            </a:r>
            <a:r>
              <a:rPr lang="en-US" sz="80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South Carolina </a:t>
            </a:r>
            <a:endParaRPr lang="en-US" sz="1050" b="1" i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[0.001]% General Partner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62" name="Connector: Elbow 61" descr="" title="">
            <a:extLst>
              <a:ext uri="{FF2B5EF4-FFF2-40B4-BE49-F238E27FC236}">
                <a16:creationId xmlns:a16="http://schemas.microsoft.com/office/drawing/2014/main" id="{46D02691-B228-8AAB-DD61-C41364220351}"/>
              </a:ext>
            </a:extLst>
          </p:cNvPr>
          <p:cNvCxnSpPr>
            <a:cxnSpLocks/>
            <a:stCxn id="4" idx="2"/>
            <a:endCxn id="54" idx="0"/>
          </p:cNvCxnSpPr>
          <p:nvPr/>
        </p:nvCxnSpPr>
        <p:spPr>
          <a:xfrm rot="5400000">
            <a:off x="4107635" y="-699866"/>
            <a:ext cx="297525" cy="383160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Rectangle 91" descr="" title="">
            <a:extLst>
              <a:ext uri="{FF2B5EF4-FFF2-40B4-BE49-F238E27FC236}">
                <a16:creationId xmlns:a16="http://schemas.microsoft.com/office/drawing/2014/main" id="{9DB70574-1A26-7B27-373A-97660EBBDD7E}"/>
              </a:ext>
            </a:extLst>
          </p:cNvPr>
          <p:cNvSpPr/>
          <p:nvPr/>
        </p:nvSpPr>
        <p:spPr>
          <a:xfrm>
            <a:off x="1027985" y="2094068"/>
            <a:ext cx="2599261" cy="37111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Fairview Housing Partners Ltd.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501(c)(3)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94" name="Straight Connector 93" descr="" title="">
            <a:extLst>
              <a:ext uri="{FF2B5EF4-FFF2-40B4-BE49-F238E27FC236}">
                <a16:creationId xmlns:a16="http://schemas.microsoft.com/office/drawing/2014/main" id="{992D3D78-FEAA-B530-AC53-AD671FAA2E27}"/>
              </a:ext>
            </a:extLst>
          </p:cNvPr>
          <p:cNvCxnSpPr>
            <a:cxnSpLocks/>
            <a:stCxn id="54" idx="2"/>
            <a:endCxn id="92" idx="0"/>
          </p:cNvCxnSpPr>
          <p:nvPr/>
        </p:nvCxnSpPr>
        <p:spPr>
          <a:xfrm flipH="1">
            <a:off x="2327616" y="1995108"/>
            <a:ext cx="12977" cy="9896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81609043"/>
      </p:ext>
    </p:extLst>
  </p:cSld>
  <p:clrMapOvr>
    <a:masterClrMapping/>
  </p:clrMapOvr>
</p:sld>
</file>

<file path=ppt/slides/slide2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 descr="" title="">
            <a:extLst>
              <a:ext uri="{FF2B5EF4-FFF2-40B4-BE49-F238E27FC236}">
                <a16:creationId xmlns:a16="http://schemas.microsoft.com/office/drawing/2014/main" id="{9A611C8C-2892-43AA-905C-40E689B17F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53314"/>
            <a:ext cx="10515600" cy="1170377"/>
          </a:xfrm>
        </p:spPr>
        <p:txBody>
          <a:bodyPr>
            <a:normAutofit/>
          </a:bodyPr>
          <a:lstStyle/>
          <a:p>
            <a:pPr algn="ctr"/>
            <a:r>
              <a:rPr lang="en-US" dirty="0">
                <a:solidFill>
                  <a:schemeClr val="bg2">
                    <a:lumMod val="50000"/>
                  </a:schemeClr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Additional Information</a:t>
            </a:r>
          </a:p>
        </p:txBody>
      </p:sp>
      <p:sp>
        <p:nvSpPr>
          <p:cNvPr id="19" name="Text Placeholder 10" descr="" title="">
            <a:extLst>
              <a:ext uri="{FF2B5EF4-FFF2-40B4-BE49-F238E27FC236}">
                <a16:creationId xmlns:a16="http://schemas.microsoft.com/office/drawing/2014/main" id="{16F29006-4132-4715-CE9B-AFED458BD2FF}"/>
              </a:ext>
            </a:extLst>
          </p:cNvPr>
          <p:cNvSpPr txBox="1">
            <a:spLocks/>
          </p:cNvSpPr>
          <p:nvPr/>
        </p:nvSpPr>
        <p:spPr>
          <a:xfrm>
            <a:off x="6096000" y="848657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/>
                <a:cs typeface="Times New Roman" panose="02020603050405020304" pitchFamily="18" charset="0"/>
              </a:rPr>
              <a:t>Jeremy Bronfman 2014 Revocable Trust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Beneficiary and Trustee: Jeremy Bronfman</a:t>
            </a:r>
            <a:endParaRPr lang="en-US" sz="1800" dirty="0">
              <a:latin typeface="Times New Roman" panose="02020603050405020304" pitchFamily="18" charset="0"/>
              <a:ea typeface="Calibri" panose="020F0502020204030204"/>
              <a:cs typeface="Times New Roman" panose="02020603050405020304" pitchFamily="18" charset="0"/>
            </a:endParaRPr>
          </a:p>
        </p:txBody>
      </p:sp>
      <p:sp>
        <p:nvSpPr>
          <p:cNvPr id="4" name="Text Placeholder 10" descr="" title="">
            <a:extLst>
              <a:ext uri="{FF2B5EF4-FFF2-40B4-BE49-F238E27FC236}">
                <a16:creationId xmlns:a16="http://schemas.microsoft.com/office/drawing/2014/main" id="{226AC348-B217-5BE7-3DDC-81DCAD02AC45}"/>
              </a:ext>
            </a:extLst>
          </p:cNvPr>
          <p:cNvSpPr txBox="1">
            <a:spLocks/>
          </p:cNvSpPr>
          <p:nvPr/>
        </p:nvSpPr>
        <p:spPr>
          <a:xfrm>
            <a:off x="6096000" y="2508759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 Revocable Trust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Beneficiary and Trustee: Eli Bronfman</a:t>
            </a:r>
            <a:endParaRPr lang="en-US" sz="1800" dirty="0">
              <a:latin typeface="Times New Roman" panose="02020603050405020304" pitchFamily="18" charset="0"/>
              <a:ea typeface="Calibri" panose="020F0502020204030204"/>
              <a:cs typeface="Times New Roman" panose="02020603050405020304" pitchFamily="18" charset="0"/>
            </a:endParaRPr>
          </a:p>
        </p:txBody>
      </p:sp>
      <p:sp>
        <p:nvSpPr>
          <p:cNvPr id="5" name="TextBox 4" descr="" title="">
            <a:extLst>
              <a:ext uri="{FF2B5EF4-FFF2-40B4-BE49-F238E27FC236}">
                <a16:creationId xmlns:a16="http://schemas.microsoft.com/office/drawing/2014/main" id="{15CA3C93-0E91-41A6-A3AA-B471D478765C}"/>
              </a:ext>
            </a:extLst>
          </p:cNvPr>
          <p:cNvSpPr txBox="1"/>
          <p:nvPr/>
        </p:nvSpPr>
        <p:spPr>
          <a:xfrm>
            <a:off x="6092409" y="3319012"/>
            <a:ext cx="5929252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Revocable Trust </a:t>
            </a: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dated October 26, 2020</a:t>
            </a:r>
          </a:p>
          <a:p>
            <a:pPr algn="ctr"/>
            <a:endParaRPr lang="en-US" sz="1800" b="1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Beneficiary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Primary Beneficiary: 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Elizabeth K. Condas Revocable Trust dated October 26, 2020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Secondary Beneficiary: 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Coleman J. Condas and any future siblings</a:t>
            </a:r>
          </a:p>
          <a:p>
            <a:pPr algn="ctr"/>
            <a:endParaRPr lang="en-US" sz="1800" b="0" i="0" u="none" strike="noStrike" baseline="0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Trustee</a:t>
            </a:r>
          </a:p>
          <a:p>
            <a:pPr algn="ctr"/>
            <a:r>
              <a:rPr lang="en-US" sz="1800" b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</a:t>
            </a:r>
          </a:p>
          <a:p>
            <a:endParaRPr lang="en-US" dirty="0"/>
          </a:p>
        </p:txBody>
      </p:sp>
      <p:sp>
        <p:nvSpPr>
          <p:cNvPr id="2" name="TextBox 2" descr="" title="">
            <a:extLst>
              <a:ext uri="{FF2B5EF4-FFF2-40B4-BE49-F238E27FC236}">
                <a16:creationId xmlns:a16="http://schemas.microsoft.com/office/drawing/2014/main" id="{42BD215C-9B54-6287-A0AB-31C88A128B2B}"/>
              </a:ext>
            </a:extLst>
          </p:cNvPr>
          <p:cNvSpPr txBox="1"/>
          <p:nvPr/>
        </p:nvSpPr>
        <p:spPr>
          <a:xfrm>
            <a:off x="258743" y="1217791"/>
            <a:ext cx="5605284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The Stella Lavie 2020 Trust</a:t>
            </a: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Beneficiary</a:t>
            </a:r>
          </a:p>
          <a:p>
            <a:pPr algn="ctr"/>
            <a:r>
              <a:rPr lang="en-US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Joint Descendants of Melanie and Matthew Bronfman</a:t>
            </a:r>
            <a:endParaRPr lang="en-US" sz="1800" b="0" i="0" u="none" strike="noStrike" baseline="0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Trustee</a:t>
            </a:r>
          </a:p>
          <a:p>
            <a:pPr algn="ctr"/>
            <a:r>
              <a:rPr lang="en-US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and Almog Geva</a:t>
            </a:r>
            <a:endParaRPr lang="en-US" dirty="0"/>
          </a:p>
        </p:txBody>
      </p:sp>
      <p:sp>
        <p:nvSpPr>
          <p:cNvPr id="10" name="TextBox 9" descr="" title="">
            <a:extLst>
              <a:ext uri="{FF2B5EF4-FFF2-40B4-BE49-F238E27FC236}">
                <a16:creationId xmlns:a16="http://schemas.microsoft.com/office/drawing/2014/main" id="{42671335-C135-D086-A613-932F4B975929}"/>
              </a:ext>
            </a:extLst>
          </p:cNvPr>
          <p:cNvSpPr txBox="1"/>
          <p:nvPr/>
        </p:nvSpPr>
        <p:spPr>
          <a:xfrm>
            <a:off x="499864" y="6356420"/>
            <a:ext cx="180975" cy="338554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l"/>
            <a:endParaRPr lang="en-US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Text Placeholder 10" descr="" title="">
            <a:extLst>
              <a:ext uri="{FF2B5EF4-FFF2-40B4-BE49-F238E27FC236}">
                <a16:creationId xmlns:a16="http://schemas.microsoft.com/office/drawing/2014/main" id="{D9B413F2-50C1-A9EC-921E-693E0755DB38}"/>
              </a:ext>
            </a:extLst>
          </p:cNvPr>
          <p:cNvSpPr txBox="1">
            <a:spLocks/>
          </p:cNvSpPr>
          <p:nvPr/>
        </p:nvSpPr>
        <p:spPr>
          <a:xfrm>
            <a:off x="224769" y="2789651"/>
            <a:ext cx="5183188" cy="823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EMBT</a:t>
            </a:r>
          </a:p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Beneficiaries</a:t>
            </a:r>
          </a:p>
        </p:txBody>
      </p:sp>
      <p:sp>
        <p:nvSpPr>
          <p:cNvPr id="12" name="Content Placeholder 11" descr="" title="">
            <a:extLst>
              <a:ext uri="{FF2B5EF4-FFF2-40B4-BE49-F238E27FC236}">
                <a16:creationId xmlns:a16="http://schemas.microsoft.com/office/drawing/2014/main" id="{924C5A68-AD14-D126-6E2C-21C5B5AD6B09}"/>
              </a:ext>
            </a:extLst>
          </p:cNvPr>
          <p:cNvSpPr txBox="1">
            <a:spLocks/>
          </p:cNvSpPr>
          <p:nvPr/>
        </p:nvSpPr>
        <p:spPr>
          <a:xfrm>
            <a:off x="887420" y="3613563"/>
            <a:ext cx="5183188" cy="1847852"/>
          </a:xfrm>
          <a:prstGeom prst="rect">
            <a:avLst/>
          </a:prstGeom>
        </p:spPr>
        <p:txBody>
          <a:bodyPr vert="horz" lIns="91440" tIns="45720" rIns="91440" bIns="45720" numCol="2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Gabriela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Sadie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Sasha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Tess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Ezekiel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Coby Bronfman</a:t>
            </a:r>
          </a:p>
          <a:p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Text Placeholder 10" descr="" title="">
            <a:extLst>
              <a:ext uri="{FF2B5EF4-FFF2-40B4-BE49-F238E27FC236}">
                <a16:creationId xmlns:a16="http://schemas.microsoft.com/office/drawing/2014/main" id="{5246B798-3D28-0634-3631-8227C759E616}"/>
              </a:ext>
            </a:extLst>
          </p:cNvPr>
          <p:cNvSpPr txBox="1">
            <a:spLocks/>
          </p:cNvSpPr>
          <p:nvPr/>
        </p:nvSpPr>
        <p:spPr>
          <a:xfrm>
            <a:off x="680839" y="5232099"/>
            <a:ext cx="5183188" cy="823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EMBT Trustees</a:t>
            </a:r>
          </a:p>
        </p:txBody>
      </p:sp>
      <p:sp>
        <p:nvSpPr>
          <p:cNvPr id="14" name="Content Placeholder 9" descr="" title="">
            <a:extLst>
              <a:ext uri="{FF2B5EF4-FFF2-40B4-BE49-F238E27FC236}">
                <a16:creationId xmlns:a16="http://schemas.microsoft.com/office/drawing/2014/main" id="{24E2E326-A803-63B2-C989-DA99E6C1EB81}"/>
              </a:ext>
            </a:extLst>
          </p:cNvPr>
          <p:cNvSpPr txBox="1">
            <a:spLocks/>
          </p:cNvSpPr>
          <p:nvPr/>
        </p:nvSpPr>
        <p:spPr>
          <a:xfrm>
            <a:off x="885679" y="5827194"/>
            <a:ext cx="5157787" cy="1192511"/>
          </a:xfrm>
          <a:prstGeom prst="rect">
            <a:avLst/>
          </a:prstGeom>
        </p:spPr>
        <p:txBody>
          <a:bodyPr vert="horz" lIns="91440" tIns="45720" rIns="91440" bIns="45720" numCol="2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Almog Geva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Mayo Shattuck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Edgar Bronfman Jr. </a:t>
            </a:r>
          </a:p>
        </p:txBody>
      </p:sp>
      <p:sp>
        <p:nvSpPr>
          <p:cNvPr id="3" name="Text Placeholder 10" descr="" title="">
            <a:extLst>
              <a:ext uri="{FF2B5EF4-FFF2-40B4-BE49-F238E27FC236}">
                <a16:creationId xmlns:a16="http://schemas.microsoft.com/office/drawing/2014/main" id="{8352C4F8-AC60-6B32-369E-11EB8C56B104}"/>
              </a:ext>
            </a:extLst>
          </p:cNvPr>
          <p:cNvSpPr txBox="1">
            <a:spLocks/>
          </p:cNvSpPr>
          <p:nvPr/>
        </p:nvSpPr>
        <p:spPr>
          <a:xfrm>
            <a:off x="6041570" y="1682859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/>
                <a:cs typeface="Times New Roman" panose="02020603050405020304" pitchFamily="18" charset="0"/>
              </a:rPr>
              <a:t>Jeremy Bronfman 2015 Family Trust​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Beneficiaries: </a:t>
            </a:r>
            <a:r>
              <a:rPr lang="sv-SE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Sadie Bronfman​, Jack Bronfman, Beckett Bronfman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sv-SE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Trustee: </a:t>
            </a: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Stephanie Beck Bronfman​</a:t>
            </a:r>
          </a:p>
        </p:txBody>
      </p:sp>
    </p:spTree>
    <p:extLst>
      <p:ext uri="{BB962C8B-B14F-4D97-AF65-F5344CB8AC3E}">
        <p14:creationId xmlns:p14="http://schemas.microsoft.com/office/powerpoint/2010/main" val="3082662576"/>
      </p:ext>
    </p:extLst>
  </p:cSld>
  <p:clrMapOvr>
    <a:masterClrMapping/>
  </p:clrMapOvr>
</p:sld>
</file>

<file path=ppt/slides/slide3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>
          <a:extLst>
            <a:ext uri="{FF2B5EF4-FFF2-40B4-BE49-F238E27FC236}">
              <a16:creationId xmlns:a16="http://schemas.microsoft.com/office/drawing/2014/main" id="{C9978F0D-1E4D-7CE8-646A-E84151B3D92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 descr="" title="">
            <a:extLst>
              <a:ext uri="{FF2B5EF4-FFF2-40B4-BE49-F238E27FC236}">
                <a16:creationId xmlns:a16="http://schemas.microsoft.com/office/drawing/2014/main" id="{E3E1A499-7451-52BC-1865-D8EE0B184345}"/>
              </a:ext>
            </a:extLst>
          </p:cNvPr>
          <p:cNvSpPr/>
          <p:nvPr/>
        </p:nvSpPr>
        <p:spPr>
          <a:xfrm>
            <a:off x="2118009" y="1826841"/>
            <a:ext cx="3451059" cy="922828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[Pulaski Place </a:t>
            </a:r>
            <a:r>
              <a:rPr lang="en-US" sz="1400" dirty="0">
                <a:solidFill>
                  <a:schemeClr val="bg1"/>
                </a:solidFill>
                <a:latin typeface="Times New Roman"/>
                <a:cs typeface="Times New Roman"/>
              </a:rPr>
              <a:t>Developer </a:t>
            </a:r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CF Member LLC]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50% Class A Member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Manager: Jeremy Bronfman</a:t>
            </a:r>
            <a:endParaRPr lang="en-US" sz="11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3" name="Rectangle 32" descr="" title="">
            <a:extLst>
              <a:ext uri="{FF2B5EF4-FFF2-40B4-BE49-F238E27FC236}">
                <a16:creationId xmlns:a16="http://schemas.microsoft.com/office/drawing/2014/main" id="{100E407B-B5C8-0AB4-DE08-723E84266E92}"/>
              </a:ext>
            </a:extLst>
          </p:cNvPr>
          <p:cNvSpPr/>
          <p:nvPr/>
        </p:nvSpPr>
        <p:spPr>
          <a:xfrm>
            <a:off x="3843539" y="399966"/>
            <a:ext cx="4486763" cy="915897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[Pulaski Place </a:t>
            </a:r>
            <a:r>
              <a:rPr lang="en-US" sz="1800" dirty="0">
                <a:solidFill>
                  <a:schemeClr val="bg1"/>
                </a:solidFill>
                <a:latin typeface="Times New Roman"/>
                <a:cs typeface="Times New Roman"/>
              </a:rPr>
              <a:t>Developer LLC</a:t>
            </a:r>
            <a:r>
              <a:rPr lang="en-US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  <a:endParaRPr lang="en-US" sz="1400" i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12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Register to do business in </a:t>
            </a:r>
            <a:r>
              <a:rPr lang="en-US" sz="1200" i="1" dirty="0">
                <a:solidFill>
                  <a:schemeClr val="bg1"/>
                </a:solidFill>
                <a:latin typeface="Times New Roman"/>
                <a:cs typeface="Times New Roman"/>
              </a:rPr>
              <a:t>Colorado</a:t>
            </a:r>
            <a:endParaRPr lang="en-US" sz="1200" i="1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2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Manager: Jeremy Bronfman</a:t>
            </a:r>
            <a:endParaRPr lang="en-US" sz="12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9" name="Rectangle 38" descr="" title="">
            <a:extLst>
              <a:ext uri="{FF2B5EF4-FFF2-40B4-BE49-F238E27FC236}">
                <a16:creationId xmlns:a16="http://schemas.microsoft.com/office/drawing/2014/main" id="{2DAD9273-2839-7269-C258-B1D283C75265}"/>
              </a:ext>
            </a:extLst>
          </p:cNvPr>
          <p:cNvSpPr/>
          <p:nvPr/>
        </p:nvSpPr>
        <p:spPr>
          <a:xfrm>
            <a:off x="6604772" y="1826841"/>
            <a:ext cx="3451059" cy="905663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[Pulaski Place </a:t>
            </a:r>
            <a:r>
              <a:rPr lang="en-US" sz="1400" dirty="0">
                <a:solidFill>
                  <a:schemeClr val="bg1"/>
                </a:solidFill>
                <a:latin typeface="Times New Roman"/>
                <a:cs typeface="Times New Roman"/>
              </a:rPr>
              <a:t>Developer </a:t>
            </a:r>
            <a:r>
              <a:rPr lang="en-US" sz="14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DDF</a:t>
            </a:r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Member LLC]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50% Class A Member</a:t>
            </a:r>
          </a:p>
          <a:p>
            <a:pPr algn="ctr"/>
            <a:r>
              <a:rPr lang="en-US" sz="11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Manager: Jeremy Bronfman</a:t>
            </a:r>
            <a:endParaRPr lang="en-US" sz="11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7" name="Connector: Elbow 6" descr="" title="">
            <a:extLst>
              <a:ext uri="{FF2B5EF4-FFF2-40B4-BE49-F238E27FC236}">
                <a16:creationId xmlns:a16="http://schemas.microsoft.com/office/drawing/2014/main" id="{9A37D4B5-E895-0DF9-585E-770CEDEDA1F3}"/>
              </a:ext>
            </a:extLst>
          </p:cNvPr>
          <p:cNvCxnSpPr>
            <a:cxnSpLocks/>
            <a:stCxn id="33" idx="2"/>
            <a:endCxn id="4" idx="0"/>
          </p:cNvCxnSpPr>
          <p:nvPr/>
        </p:nvCxnSpPr>
        <p:spPr>
          <a:xfrm rot="5400000">
            <a:off x="4709741" y="449661"/>
            <a:ext cx="510978" cy="224338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ctor: Elbow 8" descr="" title="">
            <a:extLst>
              <a:ext uri="{FF2B5EF4-FFF2-40B4-BE49-F238E27FC236}">
                <a16:creationId xmlns:a16="http://schemas.microsoft.com/office/drawing/2014/main" id="{95098BD3-BAA7-6BA3-62B9-8636CD7542AB}"/>
              </a:ext>
            </a:extLst>
          </p:cNvPr>
          <p:cNvCxnSpPr>
            <a:cxnSpLocks/>
            <a:stCxn id="33" idx="2"/>
            <a:endCxn id="39" idx="0"/>
          </p:cNvCxnSpPr>
          <p:nvPr/>
        </p:nvCxnSpPr>
        <p:spPr>
          <a:xfrm rot="16200000" flipH="1">
            <a:off x="6953122" y="449661"/>
            <a:ext cx="510978" cy="224338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 descr="" title="">
            <a:extLst>
              <a:ext uri="{FF2B5EF4-FFF2-40B4-BE49-F238E27FC236}">
                <a16:creationId xmlns:a16="http://schemas.microsoft.com/office/drawing/2014/main" id="{B00F83EB-D2D3-BC2A-4A41-52556232FB75}"/>
              </a:ext>
            </a:extLst>
          </p:cNvPr>
          <p:cNvSpPr txBox="1"/>
          <p:nvPr/>
        </p:nvSpPr>
        <p:spPr>
          <a:xfrm>
            <a:off x="243281" y="302004"/>
            <a:ext cx="22997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Draft Developer Chart</a:t>
            </a:r>
          </a:p>
        </p:txBody>
      </p:sp>
      <p:sp>
        <p:nvSpPr>
          <p:cNvPr id="147" name="TextBox 146" descr="" title="">
            <a:extLst>
              <a:ext uri="{FF2B5EF4-FFF2-40B4-BE49-F238E27FC236}">
                <a16:creationId xmlns:a16="http://schemas.microsoft.com/office/drawing/2014/main" id="{76EFAF02-C2C2-FC82-A9B5-CCF6AB3F9AD3}"/>
              </a:ext>
            </a:extLst>
          </p:cNvPr>
          <p:cNvSpPr txBox="1"/>
          <p:nvPr/>
        </p:nvSpPr>
        <p:spPr>
          <a:xfrm>
            <a:off x="101384" y="825904"/>
            <a:ext cx="8013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Page 1</a:t>
            </a:r>
          </a:p>
        </p:txBody>
      </p:sp>
      <p:sp>
        <p:nvSpPr>
          <p:cNvPr id="135" name="TextBox 134" descr="" title="">
            <a:extLst>
              <a:ext uri="{FF2B5EF4-FFF2-40B4-BE49-F238E27FC236}">
                <a16:creationId xmlns:a16="http://schemas.microsoft.com/office/drawing/2014/main" id="{C4DDDE6D-EC1D-9283-452A-141E2D9ABEE7}"/>
              </a:ext>
            </a:extLst>
          </p:cNvPr>
          <p:cNvSpPr txBox="1"/>
          <p:nvPr/>
        </p:nvSpPr>
        <p:spPr>
          <a:xfrm>
            <a:off x="9734276" y="6522724"/>
            <a:ext cx="2457724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i="1" dirty="0"/>
              <a:t>*All bracketed entities are to be formed/inserted</a:t>
            </a:r>
          </a:p>
        </p:txBody>
      </p:sp>
      <p:sp>
        <p:nvSpPr>
          <p:cNvPr id="176" name="Rectangle 175" descr="" title="">
            <a:extLst>
              <a:ext uri="{FF2B5EF4-FFF2-40B4-BE49-F238E27FC236}">
                <a16:creationId xmlns:a16="http://schemas.microsoft.com/office/drawing/2014/main" id="{7BCA9716-3968-D564-6A82-D49EC512B53F}"/>
              </a:ext>
            </a:extLst>
          </p:cNvPr>
          <p:cNvSpPr/>
          <p:nvPr/>
        </p:nvSpPr>
        <p:spPr>
          <a:xfrm>
            <a:off x="9043765" y="2820494"/>
            <a:ext cx="1012066" cy="373838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1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See Page 2</a:t>
            </a:r>
          </a:p>
        </p:txBody>
      </p:sp>
      <p:cxnSp>
        <p:nvCxnSpPr>
          <p:cNvPr id="38" name="Connector: Elbow 37" descr="" title="">
            <a:extLst>
              <a:ext uri="{FF2B5EF4-FFF2-40B4-BE49-F238E27FC236}">
                <a16:creationId xmlns:a16="http://schemas.microsoft.com/office/drawing/2014/main" id="{5F4EBCF8-44DE-C410-5D71-71075BD35CA9}"/>
              </a:ext>
            </a:extLst>
          </p:cNvPr>
          <p:cNvCxnSpPr>
            <a:cxnSpLocks/>
            <a:stCxn id="39" idx="2"/>
            <a:endCxn id="176" idx="1"/>
          </p:cNvCxnSpPr>
          <p:nvPr/>
        </p:nvCxnSpPr>
        <p:spPr>
          <a:xfrm rot="16200000" flipH="1">
            <a:off x="8549579" y="2513226"/>
            <a:ext cx="274909" cy="713463"/>
          </a:xfrm>
          <a:prstGeom prst="bentConnector2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Rectangle 2" descr="" title="">
            <a:extLst>
              <a:ext uri="{FF2B5EF4-FFF2-40B4-BE49-F238E27FC236}">
                <a16:creationId xmlns:a16="http://schemas.microsoft.com/office/drawing/2014/main" id="{AC7AF4F2-F6CA-0E13-C898-40937F7D74BF}"/>
              </a:ext>
            </a:extLst>
          </p:cNvPr>
          <p:cNvSpPr/>
          <p:nvPr/>
        </p:nvSpPr>
        <p:spPr>
          <a:xfrm>
            <a:off x="628021" y="3061338"/>
            <a:ext cx="2765433" cy="678643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80% Class A Member</a:t>
            </a:r>
          </a:p>
        </p:txBody>
      </p:sp>
      <p:sp>
        <p:nvSpPr>
          <p:cNvPr id="5" name="Rectangle 4" descr="" title="">
            <a:extLst>
              <a:ext uri="{FF2B5EF4-FFF2-40B4-BE49-F238E27FC236}">
                <a16:creationId xmlns:a16="http://schemas.microsoft.com/office/drawing/2014/main" id="{84E75DA2-015E-49AF-9E24-95D7496AAB0D}"/>
              </a:ext>
            </a:extLst>
          </p:cNvPr>
          <p:cNvSpPr/>
          <p:nvPr/>
        </p:nvSpPr>
        <p:spPr>
          <a:xfrm>
            <a:off x="224920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California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360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(45.5% Capital Interest,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24.980% Effective Profits Interest)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6" name="Connector: Elbow 5" descr="" title="">
            <a:extLst>
              <a:ext uri="{FF2B5EF4-FFF2-40B4-BE49-F238E27FC236}">
                <a16:creationId xmlns:a16="http://schemas.microsoft.com/office/drawing/2014/main" id="{59DDFE58-2625-D519-7BA7-BE3685CDB431}"/>
              </a:ext>
            </a:extLst>
          </p:cNvPr>
          <p:cNvCxnSpPr>
            <a:cxnSpLocks/>
            <a:stCxn id="3" idx="2"/>
            <a:endCxn id="5" idx="0"/>
          </p:cNvCxnSpPr>
          <p:nvPr/>
        </p:nvCxnSpPr>
        <p:spPr>
          <a:xfrm rot="5400000">
            <a:off x="1321685" y="3271864"/>
            <a:ext cx="220937" cy="115717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nector: Elbow 7" descr="" title="">
            <a:extLst>
              <a:ext uri="{FF2B5EF4-FFF2-40B4-BE49-F238E27FC236}">
                <a16:creationId xmlns:a16="http://schemas.microsoft.com/office/drawing/2014/main" id="{075739CA-34F1-F948-E5C4-A549019335B6}"/>
              </a:ext>
            </a:extLst>
          </p:cNvPr>
          <p:cNvCxnSpPr>
            <a:cxnSpLocks/>
            <a:stCxn id="3" idx="2"/>
          </p:cNvCxnSpPr>
          <p:nvPr/>
        </p:nvCxnSpPr>
        <p:spPr>
          <a:xfrm rot="5400000">
            <a:off x="1874576" y="3824755"/>
            <a:ext cx="220937" cy="51388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 descr="" title="">
            <a:extLst>
              <a:ext uri="{FF2B5EF4-FFF2-40B4-BE49-F238E27FC236}">
                <a16:creationId xmlns:a16="http://schemas.microsoft.com/office/drawing/2014/main" id="{026FE23B-4A30-F7C5-A78A-608E9AFEB6E0}"/>
              </a:ext>
            </a:extLst>
          </p:cNvPr>
          <p:cNvSpPr/>
          <p:nvPr/>
        </p:nvSpPr>
        <p:spPr>
          <a:xfrm>
            <a:off x="224920" y="4900596"/>
            <a:ext cx="1257294" cy="60076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1" name="Straight Connector 10" descr="" title="">
            <a:extLst>
              <a:ext uri="{FF2B5EF4-FFF2-40B4-BE49-F238E27FC236}">
                <a16:creationId xmlns:a16="http://schemas.microsoft.com/office/drawing/2014/main" id="{ADFA6A7D-7E83-2D5E-A347-5E62193FD2E1}"/>
              </a:ext>
            </a:extLst>
          </p:cNvPr>
          <p:cNvCxnSpPr>
            <a:cxnSpLocks/>
            <a:stCxn id="5" idx="2"/>
            <a:endCxn id="10" idx="0"/>
          </p:cNvCxnSpPr>
          <p:nvPr/>
        </p:nvCxnSpPr>
        <p:spPr>
          <a:xfrm>
            <a:off x="853567" y="4735161"/>
            <a:ext cx="0" cy="1654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 descr="" title="">
            <a:extLst>
              <a:ext uri="{FF2B5EF4-FFF2-40B4-BE49-F238E27FC236}">
                <a16:creationId xmlns:a16="http://schemas.microsoft.com/office/drawing/2014/main" id="{AA49FCD6-6214-BB4F-7925-C5B357E570F9}"/>
              </a:ext>
            </a:extLst>
          </p:cNvPr>
          <p:cNvSpPr/>
          <p:nvPr/>
        </p:nvSpPr>
        <p:spPr>
          <a:xfrm>
            <a:off x="1595544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New York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(30.5% Capital Interest, 16.745% Effective Profits Interest)</a:t>
            </a:r>
          </a:p>
        </p:txBody>
      </p:sp>
      <p:sp>
        <p:nvSpPr>
          <p:cNvPr id="13" name="Rectangle 12" descr="" title="">
            <a:extLst>
              <a:ext uri="{FF2B5EF4-FFF2-40B4-BE49-F238E27FC236}">
                <a16:creationId xmlns:a16="http://schemas.microsoft.com/office/drawing/2014/main" id="{54E3A0EF-F0B7-3C8B-9391-F0B155AF88D6}"/>
              </a:ext>
            </a:extLst>
          </p:cNvPr>
          <p:cNvSpPr/>
          <p:nvPr/>
        </p:nvSpPr>
        <p:spPr>
          <a:xfrm>
            <a:off x="1595544" y="4900596"/>
            <a:ext cx="1257294" cy="60076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M.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4" name="Straight Connector 13" descr="" title="">
            <a:extLst>
              <a:ext uri="{FF2B5EF4-FFF2-40B4-BE49-F238E27FC236}">
                <a16:creationId xmlns:a16="http://schemas.microsoft.com/office/drawing/2014/main" id="{12ABC994-2771-75B8-B9A1-C36B448A79DE}"/>
              </a:ext>
            </a:extLst>
          </p:cNvPr>
          <p:cNvCxnSpPr>
            <a:cxnSpLocks/>
            <a:stCxn id="12" idx="2"/>
            <a:endCxn id="13" idx="0"/>
          </p:cNvCxnSpPr>
          <p:nvPr/>
        </p:nvCxnSpPr>
        <p:spPr>
          <a:xfrm>
            <a:off x="2224191" y="4735161"/>
            <a:ext cx="0" cy="1654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Rectangle 14" descr="" title="">
            <a:extLst>
              <a:ext uri="{FF2B5EF4-FFF2-40B4-BE49-F238E27FC236}">
                <a16:creationId xmlns:a16="http://schemas.microsoft.com/office/drawing/2014/main" id="{BA002BB4-C538-4789-7576-B5678279B74D}"/>
              </a:ext>
            </a:extLst>
          </p:cNvPr>
          <p:cNvSpPr/>
          <p:nvPr/>
        </p:nvSpPr>
        <p:spPr>
          <a:xfrm>
            <a:off x="2966168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</a:t>
            </a:r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EMBT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190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(24% Capital Interest, 13.175% Effective Profits Interest)</a:t>
            </a:r>
          </a:p>
        </p:txBody>
      </p:sp>
      <p:sp>
        <p:nvSpPr>
          <p:cNvPr id="16" name="Rectangle 15" descr="" title="">
            <a:extLst>
              <a:ext uri="{FF2B5EF4-FFF2-40B4-BE49-F238E27FC236}">
                <a16:creationId xmlns:a16="http://schemas.microsoft.com/office/drawing/2014/main" id="{556EC317-6932-4801-48D0-FA5E54011A5C}"/>
              </a:ext>
            </a:extLst>
          </p:cNvPr>
          <p:cNvSpPr/>
          <p:nvPr/>
        </p:nvSpPr>
        <p:spPr>
          <a:xfrm>
            <a:off x="2966168" y="4900596"/>
            <a:ext cx="1257294" cy="60076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See Additional Info</a:t>
            </a:r>
          </a:p>
        </p:txBody>
      </p:sp>
      <p:cxnSp>
        <p:nvCxnSpPr>
          <p:cNvPr id="17" name="Straight Connector 16" descr="" title="">
            <a:extLst>
              <a:ext uri="{FF2B5EF4-FFF2-40B4-BE49-F238E27FC236}">
                <a16:creationId xmlns:a16="http://schemas.microsoft.com/office/drawing/2014/main" id="{78B4FD63-D0E9-34E5-CE8A-64543F5E04C1}"/>
              </a:ext>
            </a:extLst>
          </p:cNvPr>
          <p:cNvCxnSpPr>
            <a:cxnSpLocks/>
            <a:stCxn id="15" idx="2"/>
            <a:endCxn id="16" idx="0"/>
          </p:cNvCxnSpPr>
          <p:nvPr/>
        </p:nvCxnSpPr>
        <p:spPr>
          <a:xfrm>
            <a:off x="3594815" y="4735161"/>
            <a:ext cx="0" cy="1654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ctangle 17" descr="" title="">
            <a:extLst>
              <a:ext uri="{FF2B5EF4-FFF2-40B4-BE49-F238E27FC236}">
                <a16:creationId xmlns:a16="http://schemas.microsoft.com/office/drawing/2014/main" id="{640E365E-EB3F-42A1-0480-E3450FA7979D}"/>
              </a:ext>
            </a:extLst>
          </p:cNvPr>
          <p:cNvSpPr/>
          <p:nvPr/>
        </p:nvSpPr>
        <p:spPr>
          <a:xfrm>
            <a:off x="4336791" y="3960918"/>
            <a:ext cx="1257294" cy="1349681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LACM</a:t>
            </a:r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Associates LLC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649 Class C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(0% Capital Interest, 45.10% Profits Interests)</a:t>
            </a:r>
          </a:p>
        </p:txBody>
      </p:sp>
      <p:sp>
        <p:nvSpPr>
          <p:cNvPr id="21" name="Rectangle 20" descr="" title="">
            <a:extLst>
              <a:ext uri="{FF2B5EF4-FFF2-40B4-BE49-F238E27FC236}">
                <a16:creationId xmlns:a16="http://schemas.microsoft.com/office/drawing/2014/main" id="{F6244BAD-EFC2-5D6D-4E9D-9BB0EE239F7F}"/>
              </a:ext>
            </a:extLst>
          </p:cNvPr>
          <p:cNvSpPr/>
          <p:nvPr/>
        </p:nvSpPr>
        <p:spPr>
          <a:xfrm>
            <a:off x="1482214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55.56% Class A Member</a:t>
            </a:r>
          </a:p>
        </p:txBody>
      </p:sp>
      <p:sp>
        <p:nvSpPr>
          <p:cNvPr id="22" name="Rectangle 21" descr="" title="">
            <a:extLst>
              <a:ext uri="{FF2B5EF4-FFF2-40B4-BE49-F238E27FC236}">
                <a16:creationId xmlns:a16="http://schemas.microsoft.com/office/drawing/2014/main" id="{F1DB5AF5-0F38-77F5-FFFC-A41F7440985B}"/>
              </a:ext>
            </a:extLst>
          </p:cNvPr>
          <p:cNvSpPr/>
          <p:nvPr/>
        </p:nvSpPr>
        <p:spPr>
          <a:xfrm>
            <a:off x="2794021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Russell Condas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23" name="Rectangle 22" descr="" title="">
            <a:extLst>
              <a:ext uri="{FF2B5EF4-FFF2-40B4-BE49-F238E27FC236}">
                <a16:creationId xmlns:a16="http://schemas.microsoft.com/office/drawing/2014/main" id="{D3E5DC72-AFEC-A4D7-5413-203CBBB7E0F8}"/>
              </a:ext>
            </a:extLst>
          </p:cNvPr>
          <p:cNvSpPr/>
          <p:nvPr/>
        </p:nvSpPr>
        <p:spPr>
          <a:xfrm>
            <a:off x="4105828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25" name="Rectangle 24" descr="" title="">
            <a:extLst>
              <a:ext uri="{FF2B5EF4-FFF2-40B4-BE49-F238E27FC236}">
                <a16:creationId xmlns:a16="http://schemas.microsoft.com/office/drawing/2014/main" id="{6B5974B0-66EB-7BFD-97A8-8AADF3C0B8A6}"/>
              </a:ext>
            </a:extLst>
          </p:cNvPr>
          <p:cNvSpPr/>
          <p:nvPr/>
        </p:nvSpPr>
        <p:spPr>
          <a:xfrm>
            <a:off x="5417635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26" name="Rectangle 25" descr="" title="">
            <a:extLst>
              <a:ext uri="{FF2B5EF4-FFF2-40B4-BE49-F238E27FC236}">
                <a16:creationId xmlns:a16="http://schemas.microsoft.com/office/drawing/2014/main" id="{BF7AC5C2-1645-B0EE-C2EE-740BA93E2703}"/>
              </a:ext>
            </a:extLst>
          </p:cNvPr>
          <p:cNvSpPr/>
          <p:nvPr/>
        </p:nvSpPr>
        <p:spPr>
          <a:xfrm>
            <a:off x="6729442" y="5912684"/>
            <a:ext cx="1198864" cy="54535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cxnSp>
        <p:nvCxnSpPr>
          <p:cNvPr id="27" name="Connector: Elbow 26" descr="" title="">
            <a:extLst>
              <a:ext uri="{FF2B5EF4-FFF2-40B4-BE49-F238E27FC236}">
                <a16:creationId xmlns:a16="http://schemas.microsoft.com/office/drawing/2014/main" id="{3DCB25CE-6CCB-1397-3ECB-E50897DF303D}"/>
              </a:ext>
            </a:extLst>
          </p:cNvPr>
          <p:cNvCxnSpPr>
            <a:cxnSpLocks/>
            <a:stCxn id="18" idx="2"/>
            <a:endCxn id="21" idx="0"/>
          </p:cNvCxnSpPr>
          <p:nvPr/>
        </p:nvCxnSpPr>
        <p:spPr>
          <a:xfrm rot="5400000">
            <a:off x="3222500" y="4169745"/>
            <a:ext cx="602085" cy="288379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or: Elbow 27" descr="" title="">
            <a:extLst>
              <a:ext uri="{FF2B5EF4-FFF2-40B4-BE49-F238E27FC236}">
                <a16:creationId xmlns:a16="http://schemas.microsoft.com/office/drawing/2014/main" id="{7F1A6FD9-28DB-ECDC-2D19-5328873BD654}"/>
              </a:ext>
            </a:extLst>
          </p:cNvPr>
          <p:cNvCxnSpPr>
            <a:cxnSpLocks/>
            <a:stCxn id="18" idx="2"/>
            <a:endCxn id="22" idx="0"/>
          </p:cNvCxnSpPr>
          <p:nvPr/>
        </p:nvCxnSpPr>
        <p:spPr>
          <a:xfrm rot="5400000">
            <a:off x="3878404" y="4825649"/>
            <a:ext cx="602085" cy="157198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nector: Elbow 28" descr="" title="">
            <a:extLst>
              <a:ext uri="{FF2B5EF4-FFF2-40B4-BE49-F238E27FC236}">
                <a16:creationId xmlns:a16="http://schemas.microsoft.com/office/drawing/2014/main" id="{7ADF8289-08E2-55B6-5F2F-3636E96B2D8C}"/>
              </a:ext>
            </a:extLst>
          </p:cNvPr>
          <p:cNvCxnSpPr>
            <a:cxnSpLocks/>
            <a:stCxn id="18" idx="2"/>
            <a:endCxn id="23" idx="0"/>
          </p:cNvCxnSpPr>
          <p:nvPr/>
        </p:nvCxnSpPr>
        <p:spPr>
          <a:xfrm rot="5400000">
            <a:off x="4534307" y="5481552"/>
            <a:ext cx="602085" cy="260178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nector: Elbow 29" descr="" title="">
            <a:extLst>
              <a:ext uri="{FF2B5EF4-FFF2-40B4-BE49-F238E27FC236}">
                <a16:creationId xmlns:a16="http://schemas.microsoft.com/office/drawing/2014/main" id="{B513E7F5-6044-8A95-A818-C2B9425AB093}"/>
              </a:ext>
            </a:extLst>
          </p:cNvPr>
          <p:cNvCxnSpPr>
            <a:cxnSpLocks/>
            <a:stCxn id="18" idx="2"/>
            <a:endCxn id="25" idx="0"/>
          </p:cNvCxnSpPr>
          <p:nvPr/>
        </p:nvCxnSpPr>
        <p:spPr>
          <a:xfrm rot="16200000" flipH="1">
            <a:off x="5190210" y="5085826"/>
            <a:ext cx="602085" cy="105162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nector: Elbow 30" descr="" title="">
            <a:extLst>
              <a:ext uri="{FF2B5EF4-FFF2-40B4-BE49-F238E27FC236}">
                <a16:creationId xmlns:a16="http://schemas.microsoft.com/office/drawing/2014/main" id="{5A9B5368-792F-48DA-8A55-9607FE8AD499}"/>
              </a:ext>
            </a:extLst>
          </p:cNvPr>
          <p:cNvCxnSpPr>
            <a:cxnSpLocks/>
            <a:stCxn id="18" idx="2"/>
            <a:endCxn id="26" idx="0"/>
          </p:cNvCxnSpPr>
          <p:nvPr/>
        </p:nvCxnSpPr>
        <p:spPr>
          <a:xfrm rot="16200000" flipH="1">
            <a:off x="5846114" y="4429923"/>
            <a:ext cx="602085" cy="236343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ectangle 31" descr="" title="">
            <a:extLst>
              <a:ext uri="{FF2B5EF4-FFF2-40B4-BE49-F238E27FC236}">
                <a16:creationId xmlns:a16="http://schemas.microsoft.com/office/drawing/2014/main" id="{4B495725-A043-4FC6-120D-9DBC0132FA5F}"/>
              </a:ext>
            </a:extLst>
          </p:cNvPr>
          <p:cNvSpPr/>
          <p:nvPr/>
        </p:nvSpPr>
        <p:spPr>
          <a:xfrm>
            <a:off x="5564869" y="3061339"/>
            <a:ext cx="2765433" cy="678641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MB </a:t>
            </a:r>
            <a:r>
              <a:rPr lang="en-US" sz="105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Snow LLC</a:t>
            </a:r>
            <a:endParaRPr lang="en-US" sz="105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20% Class B Member</a:t>
            </a:r>
          </a:p>
          <a:p>
            <a:pPr algn="ctr"/>
            <a:r>
              <a:rPr lang="en-US" sz="8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Manager: MB </a:t>
            </a:r>
            <a:r>
              <a:rPr lang="en-US" sz="80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</a:t>
            </a:r>
            <a:r>
              <a:rPr lang="en-US" sz="8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LLC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41" name="Connector: Elbow 40" descr="" title="">
            <a:extLst>
              <a:ext uri="{FF2B5EF4-FFF2-40B4-BE49-F238E27FC236}">
                <a16:creationId xmlns:a16="http://schemas.microsoft.com/office/drawing/2014/main" id="{F58C351E-C24E-4D8B-8F5C-3B677122F265}"/>
              </a:ext>
            </a:extLst>
          </p:cNvPr>
          <p:cNvCxnSpPr>
            <a:stCxn id="3" idx="2"/>
            <a:endCxn id="15" idx="0"/>
          </p:cNvCxnSpPr>
          <p:nvPr/>
        </p:nvCxnSpPr>
        <p:spPr>
          <a:xfrm rot="16200000" flipH="1">
            <a:off x="2692308" y="3058410"/>
            <a:ext cx="220937" cy="158407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Connector: Elbow 42" descr="" title="">
            <a:extLst>
              <a:ext uri="{FF2B5EF4-FFF2-40B4-BE49-F238E27FC236}">
                <a16:creationId xmlns:a16="http://schemas.microsoft.com/office/drawing/2014/main" id="{E5D54087-9356-85C1-9128-47C7D3327A4B}"/>
              </a:ext>
            </a:extLst>
          </p:cNvPr>
          <p:cNvCxnSpPr>
            <a:stCxn id="3" idx="2"/>
            <a:endCxn id="18" idx="0"/>
          </p:cNvCxnSpPr>
          <p:nvPr/>
        </p:nvCxnSpPr>
        <p:spPr>
          <a:xfrm rot="16200000" flipH="1">
            <a:off x="3377620" y="2373099"/>
            <a:ext cx="220937" cy="295470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Rectangle 45" descr="" title="">
            <a:extLst>
              <a:ext uri="{FF2B5EF4-FFF2-40B4-BE49-F238E27FC236}">
                <a16:creationId xmlns:a16="http://schemas.microsoft.com/office/drawing/2014/main" id="{4C7E4F0B-1388-940E-1273-5C5D663F7B95}"/>
              </a:ext>
            </a:extLst>
          </p:cNvPr>
          <p:cNvSpPr/>
          <p:nvPr/>
        </p:nvSpPr>
        <p:spPr>
          <a:xfrm>
            <a:off x="5906013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RJC Snow Lincoln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99% Class B Member</a:t>
            </a:r>
          </a:p>
        </p:txBody>
      </p:sp>
      <p:sp>
        <p:nvSpPr>
          <p:cNvPr id="49" name="Rectangle 48" descr="" title="">
            <a:extLst>
              <a:ext uri="{FF2B5EF4-FFF2-40B4-BE49-F238E27FC236}">
                <a16:creationId xmlns:a16="http://schemas.microsoft.com/office/drawing/2014/main" id="{7CB22B2E-E009-CBA6-1561-3CBC2FF21CFA}"/>
              </a:ext>
            </a:extLst>
          </p:cNvPr>
          <p:cNvSpPr/>
          <p:nvPr/>
        </p:nvSpPr>
        <p:spPr>
          <a:xfrm>
            <a:off x="7299659" y="3960918"/>
            <a:ext cx="1257294" cy="774243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endParaRPr xmlns:a="http://schemas.openxmlformats.org/drawingml/2006/main" lang="en-US" sz="3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</a:p>
        </p:txBody>
      </p:sp>
      <p:cxnSp>
        <p:nvCxnSpPr>
          <p:cNvPr id="52" name="Connector: Elbow 51" descr="" title="">
            <a:extLst>
              <a:ext uri="{FF2B5EF4-FFF2-40B4-BE49-F238E27FC236}">
                <a16:creationId xmlns:a16="http://schemas.microsoft.com/office/drawing/2014/main" id="{ED363448-FB29-7A2A-7567-A74680D271DD}"/>
              </a:ext>
            </a:extLst>
          </p:cNvPr>
          <p:cNvCxnSpPr>
            <a:cxnSpLocks/>
            <a:stCxn id="32" idx="2"/>
            <a:endCxn id="46" idx="0"/>
          </p:cNvCxnSpPr>
          <p:nvPr/>
        </p:nvCxnSpPr>
        <p:spPr>
          <a:xfrm rot="5400000">
            <a:off x="6630654" y="3643986"/>
            <a:ext cx="220938" cy="41292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nector: Elbow 54" descr="" title="">
            <a:extLst>
              <a:ext uri="{FF2B5EF4-FFF2-40B4-BE49-F238E27FC236}">
                <a16:creationId xmlns:a16="http://schemas.microsoft.com/office/drawing/2014/main" id="{1E09F4DF-EAC4-3135-A364-F387A66F7592}"/>
              </a:ext>
            </a:extLst>
          </p:cNvPr>
          <p:cNvCxnSpPr>
            <a:cxnSpLocks/>
            <a:stCxn id="32" idx="2"/>
            <a:endCxn id="49" idx="0"/>
          </p:cNvCxnSpPr>
          <p:nvPr/>
        </p:nvCxnSpPr>
        <p:spPr>
          <a:xfrm rot="16200000" flipH="1">
            <a:off x="7327477" y="3360089"/>
            <a:ext cx="220938" cy="98072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Rectangle 55" descr="" title="">
            <a:extLst>
              <a:ext uri="{FF2B5EF4-FFF2-40B4-BE49-F238E27FC236}">
                <a16:creationId xmlns:a16="http://schemas.microsoft.com/office/drawing/2014/main" id="{B404660E-AD1B-86B7-17BE-813458C4ADC2}"/>
              </a:ext>
            </a:extLst>
          </p:cNvPr>
          <p:cNvSpPr/>
          <p:nvPr/>
        </p:nvSpPr>
        <p:spPr>
          <a:xfrm>
            <a:off x="5906013" y="4899275"/>
            <a:ext cx="1257294" cy="60208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John R. Snow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</a:p>
        </p:txBody>
      </p:sp>
      <p:cxnSp>
        <p:nvCxnSpPr>
          <p:cNvPr id="57" name="Straight Connector 56" descr="" title="">
            <a:extLst>
              <a:ext uri="{FF2B5EF4-FFF2-40B4-BE49-F238E27FC236}">
                <a16:creationId xmlns:a16="http://schemas.microsoft.com/office/drawing/2014/main" id="{010063A5-316E-9061-1764-B5F5088D52AA}"/>
              </a:ext>
            </a:extLst>
          </p:cNvPr>
          <p:cNvCxnSpPr>
            <a:cxnSpLocks/>
            <a:stCxn id="46" idx="2"/>
            <a:endCxn id="56" idx="0"/>
          </p:cNvCxnSpPr>
          <p:nvPr/>
        </p:nvCxnSpPr>
        <p:spPr>
          <a:xfrm>
            <a:off x="6534660" y="4735161"/>
            <a:ext cx="0" cy="16411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nector: Elbow 59" descr="" title="">
            <a:extLst>
              <a:ext uri="{FF2B5EF4-FFF2-40B4-BE49-F238E27FC236}">
                <a16:creationId xmlns:a16="http://schemas.microsoft.com/office/drawing/2014/main" id="{67A88F49-222C-6BF3-86AB-FCCEC9045B71}"/>
              </a:ext>
            </a:extLst>
          </p:cNvPr>
          <p:cNvCxnSpPr>
            <a:stCxn id="4" idx="2"/>
            <a:endCxn id="3" idx="0"/>
          </p:cNvCxnSpPr>
          <p:nvPr/>
        </p:nvCxnSpPr>
        <p:spPr>
          <a:xfrm rot="5400000">
            <a:off x="2771305" y="1989103"/>
            <a:ext cx="311669" cy="183280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Connector: Elbow 62" descr="" title="">
            <a:extLst>
              <a:ext uri="{FF2B5EF4-FFF2-40B4-BE49-F238E27FC236}">
                <a16:creationId xmlns:a16="http://schemas.microsoft.com/office/drawing/2014/main" id="{2D9A431C-CCBF-1666-F1DD-6DB9A193DB76}"/>
              </a:ext>
            </a:extLst>
          </p:cNvPr>
          <p:cNvCxnSpPr>
            <a:stCxn id="4" idx="2"/>
            <a:endCxn id="32" idx="0"/>
          </p:cNvCxnSpPr>
          <p:nvPr/>
        </p:nvCxnSpPr>
        <p:spPr>
          <a:xfrm rot="16200000" flipH="1">
            <a:off x="5239727" y="1353480"/>
            <a:ext cx="311670" cy="310404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86713445"/>
      </p:ext>
    </p:extLst>
  </p:cSld>
  <p:clrMapOvr>
    <a:masterClrMapping/>
  </p:clrMapOvr>
</p:sld>
</file>

<file path=ppt/slides/slide4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>
          <a:extLst>
            <a:ext uri="{FF2B5EF4-FFF2-40B4-BE49-F238E27FC236}">
              <a16:creationId xmlns:a16="http://schemas.microsoft.com/office/drawing/2014/main" id="{E1A190F9-9B44-06EF-4210-EBB20729AB7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 descr="" title="">
            <a:extLst>
              <a:ext uri="{FF2B5EF4-FFF2-40B4-BE49-F238E27FC236}">
                <a16:creationId xmlns:a16="http://schemas.microsoft.com/office/drawing/2014/main" id="{5156CA99-91C7-4E1A-DC25-B7A0C691A94C}"/>
              </a:ext>
            </a:extLst>
          </p:cNvPr>
          <p:cNvSpPr/>
          <p:nvPr/>
        </p:nvSpPr>
        <p:spPr>
          <a:xfrm>
            <a:off x="4151844" y="1511117"/>
            <a:ext cx="3888311" cy="967917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[Pulaski Place </a:t>
            </a:r>
            <a:r>
              <a:rPr lang="en-US" sz="1400" dirty="0">
                <a:solidFill>
                  <a:schemeClr val="bg1"/>
                </a:solidFill>
                <a:latin typeface="Times New Roman"/>
                <a:cs typeface="Times New Roman"/>
              </a:rPr>
              <a:t>Developer </a:t>
            </a:r>
            <a:r>
              <a:rPr lang="en-US" sz="14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DDF</a:t>
            </a:r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Member LLC</a:t>
            </a:r>
            <a:r>
              <a:rPr lang="en-US" sz="14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]</a:t>
            </a:r>
          </a:p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Manager: Jeremy Bronfman</a:t>
            </a:r>
          </a:p>
        </p:txBody>
      </p:sp>
      <p:sp>
        <p:nvSpPr>
          <p:cNvPr id="101" name="TextBox 100" descr="" title="">
            <a:extLst>
              <a:ext uri="{FF2B5EF4-FFF2-40B4-BE49-F238E27FC236}">
                <a16:creationId xmlns:a16="http://schemas.microsoft.com/office/drawing/2014/main" id="{945E4EC2-D61A-9C04-3225-E93D46CB2408}"/>
              </a:ext>
            </a:extLst>
          </p:cNvPr>
          <p:cNvSpPr txBox="1"/>
          <p:nvPr/>
        </p:nvSpPr>
        <p:spPr>
          <a:xfrm>
            <a:off x="101384" y="825904"/>
            <a:ext cx="80137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Page 2</a:t>
            </a:r>
          </a:p>
        </p:txBody>
      </p:sp>
      <p:cxnSp>
        <p:nvCxnSpPr>
          <p:cNvPr id="105" name="Connector: Elbow 104" descr="" title="">
            <a:extLst>
              <a:ext uri="{FF2B5EF4-FFF2-40B4-BE49-F238E27FC236}">
                <a16:creationId xmlns:a16="http://schemas.microsoft.com/office/drawing/2014/main" id="{0BEE82A9-72F6-BB84-A79E-10EEEC72C25D}"/>
              </a:ext>
            </a:extLst>
          </p:cNvPr>
          <p:cNvCxnSpPr>
            <a:cxnSpLocks/>
            <a:stCxn id="6" idx="2"/>
            <a:endCxn id="95" idx="0"/>
          </p:cNvCxnSpPr>
          <p:nvPr/>
        </p:nvCxnSpPr>
        <p:spPr>
          <a:xfrm rot="5400000">
            <a:off x="3094557" y="-61819"/>
            <a:ext cx="460590" cy="554229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Connector: Elbow 106" descr="" title="">
            <a:extLst>
              <a:ext uri="{FF2B5EF4-FFF2-40B4-BE49-F238E27FC236}">
                <a16:creationId xmlns:a16="http://schemas.microsoft.com/office/drawing/2014/main" id="{DB1A314E-0B2D-A702-720C-E8A51E054EEB}"/>
              </a:ext>
            </a:extLst>
          </p:cNvPr>
          <p:cNvCxnSpPr>
            <a:cxnSpLocks/>
            <a:stCxn id="6" idx="2"/>
            <a:endCxn id="97" idx="0"/>
          </p:cNvCxnSpPr>
          <p:nvPr/>
        </p:nvCxnSpPr>
        <p:spPr>
          <a:xfrm rot="5400000">
            <a:off x="3853971" y="693861"/>
            <a:ext cx="456857" cy="402720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Connector: Elbow 108" descr="" title="">
            <a:extLst>
              <a:ext uri="{FF2B5EF4-FFF2-40B4-BE49-F238E27FC236}">
                <a16:creationId xmlns:a16="http://schemas.microsoft.com/office/drawing/2014/main" id="{45C71CC4-21A5-EA26-A224-0781BC16AC43}"/>
              </a:ext>
            </a:extLst>
          </p:cNvPr>
          <p:cNvCxnSpPr>
            <a:cxnSpLocks/>
            <a:stCxn id="6" idx="2"/>
            <a:endCxn id="80" idx="0"/>
          </p:cNvCxnSpPr>
          <p:nvPr/>
        </p:nvCxnSpPr>
        <p:spPr>
          <a:xfrm rot="5400000">
            <a:off x="4761552" y="1601442"/>
            <a:ext cx="456856" cy="221204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Connector: Elbow 110" descr="" title="">
            <a:extLst>
              <a:ext uri="{FF2B5EF4-FFF2-40B4-BE49-F238E27FC236}">
                <a16:creationId xmlns:a16="http://schemas.microsoft.com/office/drawing/2014/main" id="{04DB6AE7-BE25-18E0-2BD2-6BB7FA7279F1}"/>
              </a:ext>
            </a:extLst>
          </p:cNvPr>
          <p:cNvCxnSpPr>
            <a:cxnSpLocks/>
            <a:stCxn id="6" idx="2"/>
          </p:cNvCxnSpPr>
          <p:nvPr/>
        </p:nvCxnSpPr>
        <p:spPr>
          <a:xfrm rot="5400000">
            <a:off x="5631388" y="2478022"/>
            <a:ext cx="463601" cy="46562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Connector: Elbow 112" descr="" title="">
            <a:extLst>
              <a:ext uri="{FF2B5EF4-FFF2-40B4-BE49-F238E27FC236}">
                <a16:creationId xmlns:a16="http://schemas.microsoft.com/office/drawing/2014/main" id="{755DFA5F-2673-9415-94AB-034FF93A09A0}"/>
              </a:ext>
            </a:extLst>
          </p:cNvPr>
          <p:cNvCxnSpPr>
            <a:cxnSpLocks/>
            <a:stCxn id="6" idx="2"/>
          </p:cNvCxnSpPr>
          <p:nvPr/>
        </p:nvCxnSpPr>
        <p:spPr>
          <a:xfrm rot="16200000" flipH="1">
            <a:off x="6171791" y="2403242"/>
            <a:ext cx="456857" cy="60843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Connector: Elbow 114" descr="" title="">
            <a:extLst>
              <a:ext uri="{FF2B5EF4-FFF2-40B4-BE49-F238E27FC236}">
                <a16:creationId xmlns:a16="http://schemas.microsoft.com/office/drawing/2014/main" id="{6B48DDA4-8C3E-6E41-0719-6BDA8E9B6958}"/>
              </a:ext>
            </a:extLst>
          </p:cNvPr>
          <p:cNvCxnSpPr>
            <a:cxnSpLocks/>
            <a:stCxn id="6" idx="2"/>
            <a:endCxn id="140" idx="0"/>
          </p:cNvCxnSpPr>
          <p:nvPr/>
        </p:nvCxnSpPr>
        <p:spPr>
          <a:xfrm rot="16200000" flipH="1">
            <a:off x="6917639" y="1657394"/>
            <a:ext cx="461195" cy="2104473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Connector: Elbow 117" descr="" title="">
            <a:extLst>
              <a:ext uri="{FF2B5EF4-FFF2-40B4-BE49-F238E27FC236}">
                <a16:creationId xmlns:a16="http://schemas.microsoft.com/office/drawing/2014/main" id="{E7CDE5AF-478F-F463-7914-BDEDCD5B668A}"/>
              </a:ext>
            </a:extLst>
          </p:cNvPr>
          <p:cNvCxnSpPr>
            <a:cxnSpLocks/>
            <a:stCxn id="6" idx="2"/>
            <a:endCxn id="123" idx="0"/>
          </p:cNvCxnSpPr>
          <p:nvPr/>
        </p:nvCxnSpPr>
        <p:spPr>
          <a:xfrm rot="16200000" flipH="1">
            <a:off x="7617277" y="957756"/>
            <a:ext cx="463601" cy="350615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Connector: Elbow 119" descr="" title="">
            <a:extLst>
              <a:ext uri="{FF2B5EF4-FFF2-40B4-BE49-F238E27FC236}">
                <a16:creationId xmlns:a16="http://schemas.microsoft.com/office/drawing/2014/main" id="{BA3A86F6-92E0-B9A7-2DD1-3CF9097EBAD5}"/>
              </a:ext>
            </a:extLst>
          </p:cNvPr>
          <p:cNvCxnSpPr>
            <a:cxnSpLocks/>
            <a:stCxn id="6" idx="2"/>
            <a:endCxn id="124" idx="0"/>
          </p:cNvCxnSpPr>
          <p:nvPr/>
        </p:nvCxnSpPr>
        <p:spPr>
          <a:xfrm rot="16200000" flipH="1">
            <a:off x="8133218" y="441816"/>
            <a:ext cx="463600" cy="4538036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Connector: Elbow 121" descr="" title="">
            <a:extLst>
              <a:ext uri="{FF2B5EF4-FFF2-40B4-BE49-F238E27FC236}">
                <a16:creationId xmlns:a16="http://schemas.microsoft.com/office/drawing/2014/main" id="{5E57B9A2-FA11-F307-1072-4530E1688329}"/>
              </a:ext>
            </a:extLst>
          </p:cNvPr>
          <p:cNvCxnSpPr>
            <a:cxnSpLocks/>
            <a:stCxn id="6" idx="2"/>
            <a:endCxn id="132" idx="0"/>
          </p:cNvCxnSpPr>
          <p:nvPr/>
        </p:nvCxnSpPr>
        <p:spPr>
          <a:xfrm rot="16200000" flipH="1">
            <a:off x="8669368" y="-94335"/>
            <a:ext cx="463599" cy="561033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5" name="TextBox 124" descr="" title="">
            <a:extLst>
              <a:ext uri="{FF2B5EF4-FFF2-40B4-BE49-F238E27FC236}">
                <a16:creationId xmlns:a16="http://schemas.microsoft.com/office/drawing/2014/main" id="{0DC8AC53-5009-CF59-C5C1-4CF1CC0801BD}"/>
              </a:ext>
            </a:extLst>
          </p:cNvPr>
          <p:cNvSpPr txBox="1"/>
          <p:nvPr/>
        </p:nvSpPr>
        <p:spPr>
          <a:xfrm>
            <a:off x="243281" y="302004"/>
            <a:ext cx="9959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Updated</a:t>
            </a:r>
          </a:p>
        </p:txBody>
      </p:sp>
      <p:sp>
        <p:nvSpPr>
          <p:cNvPr id="2" name="Rectangle 1" descr="" title="">
            <a:extLst>
              <a:ext uri="{FF2B5EF4-FFF2-40B4-BE49-F238E27FC236}">
                <a16:creationId xmlns:a16="http://schemas.microsoft.com/office/drawing/2014/main" id="{84EE1AF0-42A3-A971-A3E0-C34FCF5CFC93}"/>
              </a:ext>
            </a:extLst>
          </p:cNvPr>
          <p:cNvSpPr/>
          <p:nvPr/>
        </p:nvSpPr>
        <p:spPr>
          <a:xfrm>
            <a:off x="2589845" y="3736686"/>
            <a:ext cx="1294115" cy="53039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</a:p>
        </p:txBody>
      </p:sp>
      <p:cxnSp>
        <p:nvCxnSpPr>
          <p:cNvPr id="3" name="Connector: Elbow 2" descr="" title="">
            <a:extLst>
              <a:ext uri="{FF2B5EF4-FFF2-40B4-BE49-F238E27FC236}">
                <a16:creationId xmlns:a16="http://schemas.microsoft.com/office/drawing/2014/main" id="{1DE3401A-BFD0-9FC7-EDD2-280809115C2B}"/>
              </a:ext>
            </a:extLst>
          </p:cNvPr>
          <p:cNvCxnSpPr>
            <a:cxnSpLocks/>
            <a:stCxn id="80" idx="2"/>
            <a:endCxn id="2" idx="0"/>
          </p:cNvCxnSpPr>
          <p:nvPr/>
        </p:nvCxnSpPr>
        <p:spPr>
          <a:xfrm rot="5400000">
            <a:off x="3483416" y="3336142"/>
            <a:ext cx="154031" cy="647056"/>
          </a:xfrm>
          <a:prstGeom prst="bentConnector3">
            <a:avLst>
              <a:gd name="adj1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Rectangle 3" descr="" title="">
            <a:extLst>
              <a:ext uri="{FF2B5EF4-FFF2-40B4-BE49-F238E27FC236}">
                <a16:creationId xmlns:a16="http://schemas.microsoft.com/office/drawing/2014/main" id="{FA0F0869-B53A-6064-11D8-292741AAD44A}"/>
              </a:ext>
            </a:extLst>
          </p:cNvPr>
          <p:cNvSpPr/>
          <p:nvPr/>
        </p:nvSpPr>
        <p:spPr>
          <a:xfrm>
            <a:off x="2513337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California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360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(45.5% Capital Interest,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24.980% Effective Profits Interest)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44" name="Connector: Elbow 43" descr="" title="">
            <a:extLst>
              <a:ext uri="{FF2B5EF4-FFF2-40B4-BE49-F238E27FC236}">
                <a16:creationId xmlns:a16="http://schemas.microsoft.com/office/drawing/2014/main" id="{846761F2-DBF5-99D6-EB44-261404234EA7}"/>
              </a:ext>
            </a:extLst>
          </p:cNvPr>
          <p:cNvCxnSpPr>
            <a:cxnSpLocks/>
            <a:stCxn id="2" idx="2"/>
            <a:endCxn id="4" idx="0"/>
          </p:cNvCxnSpPr>
          <p:nvPr/>
        </p:nvCxnSpPr>
        <p:spPr>
          <a:xfrm rot="5400000">
            <a:off x="3091054" y="4318016"/>
            <a:ext cx="196781" cy="9491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Connector: Elbow 48" descr="" title="">
            <a:extLst>
              <a:ext uri="{FF2B5EF4-FFF2-40B4-BE49-F238E27FC236}">
                <a16:creationId xmlns:a16="http://schemas.microsoft.com/office/drawing/2014/main" id="{EE9459F9-039B-1BD6-CBC8-9587662CDD11}"/>
              </a:ext>
            </a:extLst>
          </p:cNvPr>
          <p:cNvCxnSpPr>
            <a:cxnSpLocks/>
            <a:stCxn id="2" idx="2"/>
            <a:endCxn id="52" idx="0"/>
          </p:cNvCxnSpPr>
          <p:nvPr/>
        </p:nvCxnSpPr>
        <p:spPr>
          <a:xfrm rot="16200000" flipH="1">
            <a:off x="3776365" y="3727622"/>
            <a:ext cx="196781" cy="127570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49" descr="" title="">
            <a:extLst>
              <a:ext uri="{FF2B5EF4-FFF2-40B4-BE49-F238E27FC236}">
                <a16:creationId xmlns:a16="http://schemas.microsoft.com/office/drawing/2014/main" id="{2085E1D1-5322-DE55-5E3A-6B332CA1561E}"/>
              </a:ext>
            </a:extLst>
          </p:cNvPr>
          <p:cNvSpPr/>
          <p:nvPr/>
        </p:nvSpPr>
        <p:spPr>
          <a:xfrm>
            <a:off x="2513335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51" name="Straight Connector 50" descr="" title="">
            <a:extLst>
              <a:ext uri="{FF2B5EF4-FFF2-40B4-BE49-F238E27FC236}">
                <a16:creationId xmlns:a16="http://schemas.microsoft.com/office/drawing/2014/main" id="{28DAEFE7-FA8D-664E-DA01-329ABC10C921}"/>
              </a:ext>
            </a:extLst>
          </p:cNvPr>
          <p:cNvCxnSpPr>
            <a:cxnSpLocks/>
            <a:stCxn id="4" idx="2"/>
            <a:endCxn id="50" idx="0"/>
          </p:cNvCxnSpPr>
          <p:nvPr/>
        </p:nvCxnSpPr>
        <p:spPr>
          <a:xfrm flipH="1">
            <a:off x="3141982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Rectangle 51" descr="" title="">
            <a:extLst>
              <a:ext uri="{FF2B5EF4-FFF2-40B4-BE49-F238E27FC236}">
                <a16:creationId xmlns:a16="http://schemas.microsoft.com/office/drawing/2014/main" id="{51AD32CE-1D0E-FB7D-1345-267BEC3D2C4D}"/>
              </a:ext>
            </a:extLst>
          </p:cNvPr>
          <p:cNvSpPr/>
          <p:nvPr/>
        </p:nvSpPr>
        <p:spPr>
          <a:xfrm>
            <a:off x="3883961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New York trust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240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(30.5% Capital Interest, 16.745% Effective Profits Interest)</a:t>
            </a:r>
          </a:p>
        </p:txBody>
      </p:sp>
      <p:sp>
        <p:nvSpPr>
          <p:cNvPr id="53" name="Rectangle 52" descr="" title="">
            <a:extLst>
              <a:ext uri="{FF2B5EF4-FFF2-40B4-BE49-F238E27FC236}">
                <a16:creationId xmlns:a16="http://schemas.microsoft.com/office/drawing/2014/main" id="{8294A478-189D-F812-FB7A-CA894416BBDC}"/>
              </a:ext>
            </a:extLst>
          </p:cNvPr>
          <p:cNvSpPr/>
          <p:nvPr/>
        </p:nvSpPr>
        <p:spPr>
          <a:xfrm>
            <a:off x="3883959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M.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54" name="Straight Connector 53" descr="" title="">
            <a:extLst>
              <a:ext uri="{FF2B5EF4-FFF2-40B4-BE49-F238E27FC236}">
                <a16:creationId xmlns:a16="http://schemas.microsoft.com/office/drawing/2014/main" id="{9FAAE10C-8743-51D5-4162-C4D8B17E4175}"/>
              </a:ext>
            </a:extLst>
          </p:cNvPr>
          <p:cNvCxnSpPr>
            <a:cxnSpLocks/>
            <a:stCxn id="52" idx="2"/>
            <a:endCxn id="53" idx="0"/>
          </p:cNvCxnSpPr>
          <p:nvPr/>
        </p:nvCxnSpPr>
        <p:spPr>
          <a:xfrm flipH="1">
            <a:off x="4512606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Rectangle 56" descr="" title="">
            <a:extLst>
              <a:ext uri="{FF2B5EF4-FFF2-40B4-BE49-F238E27FC236}">
                <a16:creationId xmlns:a16="http://schemas.microsoft.com/office/drawing/2014/main" id="{75EDF337-7C7F-5E86-1111-3CF752ADED8E}"/>
              </a:ext>
            </a:extLst>
          </p:cNvPr>
          <p:cNvSpPr/>
          <p:nvPr/>
        </p:nvSpPr>
        <p:spPr>
          <a:xfrm>
            <a:off x="5254585" y="4463866"/>
            <a:ext cx="1257294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</a:t>
            </a:r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EMBT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190 Class A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(24% Capital Interest, 13.175% Effective Profits Interest)</a:t>
            </a:r>
          </a:p>
        </p:txBody>
      </p:sp>
      <p:sp>
        <p:nvSpPr>
          <p:cNvPr id="58" name="Rectangle 57" descr="" title="">
            <a:extLst>
              <a:ext uri="{FF2B5EF4-FFF2-40B4-BE49-F238E27FC236}">
                <a16:creationId xmlns:a16="http://schemas.microsoft.com/office/drawing/2014/main" id="{A9A81D9C-215F-6075-547A-0BAA08FE024F}"/>
              </a:ext>
            </a:extLst>
          </p:cNvPr>
          <p:cNvSpPr/>
          <p:nvPr/>
        </p:nvSpPr>
        <p:spPr>
          <a:xfrm>
            <a:off x="5254583" y="5306088"/>
            <a:ext cx="1257294" cy="36292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See Additional Info</a:t>
            </a:r>
          </a:p>
        </p:txBody>
      </p:sp>
      <p:cxnSp>
        <p:nvCxnSpPr>
          <p:cNvPr id="59" name="Straight Connector 58" descr="" title="">
            <a:extLst>
              <a:ext uri="{FF2B5EF4-FFF2-40B4-BE49-F238E27FC236}">
                <a16:creationId xmlns:a16="http://schemas.microsoft.com/office/drawing/2014/main" id="{47417F19-0BED-21E4-E066-581DFBCBDD6C}"/>
              </a:ext>
            </a:extLst>
          </p:cNvPr>
          <p:cNvCxnSpPr>
            <a:cxnSpLocks/>
            <a:stCxn id="57" idx="2"/>
            <a:endCxn id="58" idx="0"/>
          </p:cNvCxnSpPr>
          <p:nvPr/>
        </p:nvCxnSpPr>
        <p:spPr>
          <a:xfrm flipH="1">
            <a:off x="5883230" y="5185588"/>
            <a:ext cx="2" cy="1205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 descr="" title="">
            <a:extLst>
              <a:ext uri="{FF2B5EF4-FFF2-40B4-BE49-F238E27FC236}">
                <a16:creationId xmlns:a16="http://schemas.microsoft.com/office/drawing/2014/main" id="{EC457CD8-1EC0-945A-8D76-B15BE1BBBADB}"/>
              </a:ext>
            </a:extLst>
          </p:cNvPr>
          <p:cNvSpPr/>
          <p:nvPr/>
        </p:nvSpPr>
        <p:spPr>
          <a:xfrm>
            <a:off x="6625208" y="4463863"/>
            <a:ext cx="1257294" cy="1137335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err="1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LACM</a:t>
            </a:r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Associates LLC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649 Class C Units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(0% Capital Interest, 45.10% Profits Interests)</a:t>
            </a:r>
          </a:p>
        </p:txBody>
      </p:sp>
      <p:sp>
        <p:nvSpPr>
          <p:cNvPr id="61" name="Rectangle 60" descr="" title="">
            <a:extLst>
              <a:ext uri="{FF2B5EF4-FFF2-40B4-BE49-F238E27FC236}">
                <a16:creationId xmlns:a16="http://schemas.microsoft.com/office/drawing/2014/main" id="{338AB28C-4C5E-478B-05D2-03D1CDCE31B0}"/>
              </a:ext>
            </a:extLst>
          </p:cNvPr>
          <p:cNvSpPr/>
          <p:nvPr/>
        </p:nvSpPr>
        <p:spPr>
          <a:xfrm>
            <a:off x="3168524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55.56% Class A Member</a:t>
            </a:r>
          </a:p>
        </p:txBody>
      </p:sp>
      <p:sp>
        <p:nvSpPr>
          <p:cNvPr id="62" name="Rectangle 61" descr="" title="">
            <a:extLst>
              <a:ext uri="{FF2B5EF4-FFF2-40B4-BE49-F238E27FC236}">
                <a16:creationId xmlns:a16="http://schemas.microsoft.com/office/drawing/2014/main" id="{05F7248D-C51C-DDDD-E63C-9D80EF606480}"/>
              </a:ext>
            </a:extLst>
          </p:cNvPr>
          <p:cNvSpPr/>
          <p:nvPr/>
        </p:nvSpPr>
        <p:spPr>
          <a:xfrm>
            <a:off x="4480331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Russell Condas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69" name="Rectangle 68" descr="" title="">
            <a:extLst>
              <a:ext uri="{FF2B5EF4-FFF2-40B4-BE49-F238E27FC236}">
                <a16:creationId xmlns:a16="http://schemas.microsoft.com/office/drawing/2014/main" id="{9318D93F-B0DA-354A-2E65-3EA20EFB3A24}"/>
              </a:ext>
            </a:extLst>
          </p:cNvPr>
          <p:cNvSpPr/>
          <p:nvPr/>
        </p:nvSpPr>
        <p:spPr>
          <a:xfrm>
            <a:off x="5792138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72" name="Rectangle 71" descr="" title="">
            <a:extLst>
              <a:ext uri="{FF2B5EF4-FFF2-40B4-BE49-F238E27FC236}">
                <a16:creationId xmlns:a16="http://schemas.microsoft.com/office/drawing/2014/main" id="{08E9CE38-3497-DDE4-A558-2B177216C4C2}"/>
              </a:ext>
            </a:extLst>
          </p:cNvPr>
          <p:cNvSpPr/>
          <p:nvPr/>
        </p:nvSpPr>
        <p:spPr>
          <a:xfrm>
            <a:off x="7103945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sp>
        <p:nvSpPr>
          <p:cNvPr id="73" name="Rectangle 72" descr="" title="">
            <a:extLst>
              <a:ext uri="{FF2B5EF4-FFF2-40B4-BE49-F238E27FC236}">
                <a16:creationId xmlns:a16="http://schemas.microsoft.com/office/drawing/2014/main" id="{00EB4222-D9BC-0DF7-41CB-677B0DF230DB}"/>
              </a:ext>
            </a:extLst>
          </p:cNvPr>
          <p:cNvSpPr/>
          <p:nvPr/>
        </p:nvSpPr>
        <p:spPr>
          <a:xfrm>
            <a:off x="8415752" y="5926762"/>
            <a:ext cx="1198864" cy="53821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11.11% Class B Member</a:t>
            </a:r>
          </a:p>
        </p:txBody>
      </p:sp>
      <p:cxnSp>
        <p:nvCxnSpPr>
          <p:cNvPr id="74" name="Connector: Elbow 73" descr="" title="">
            <a:extLst>
              <a:ext uri="{FF2B5EF4-FFF2-40B4-BE49-F238E27FC236}">
                <a16:creationId xmlns:a16="http://schemas.microsoft.com/office/drawing/2014/main" id="{A75C8144-2F58-1CB2-3B72-051B557E5143}"/>
              </a:ext>
            </a:extLst>
          </p:cNvPr>
          <p:cNvCxnSpPr>
            <a:cxnSpLocks/>
            <a:stCxn id="60" idx="2"/>
            <a:endCxn id="61" idx="0"/>
          </p:cNvCxnSpPr>
          <p:nvPr/>
        </p:nvCxnSpPr>
        <p:spPr>
          <a:xfrm rot="5400000">
            <a:off x="5348124" y="4021031"/>
            <a:ext cx="325564" cy="348589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nector: Elbow 74" descr="" title="">
            <a:extLst>
              <a:ext uri="{FF2B5EF4-FFF2-40B4-BE49-F238E27FC236}">
                <a16:creationId xmlns:a16="http://schemas.microsoft.com/office/drawing/2014/main" id="{96295A47-58EB-F2E0-18B0-6D9F91C99A3A}"/>
              </a:ext>
            </a:extLst>
          </p:cNvPr>
          <p:cNvCxnSpPr>
            <a:cxnSpLocks/>
            <a:stCxn id="60" idx="2"/>
            <a:endCxn id="62" idx="0"/>
          </p:cNvCxnSpPr>
          <p:nvPr/>
        </p:nvCxnSpPr>
        <p:spPr>
          <a:xfrm rot="5400000">
            <a:off x="6004027" y="4676934"/>
            <a:ext cx="325564" cy="217409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Connector: Elbow 75" descr="" title="">
            <a:extLst>
              <a:ext uri="{FF2B5EF4-FFF2-40B4-BE49-F238E27FC236}">
                <a16:creationId xmlns:a16="http://schemas.microsoft.com/office/drawing/2014/main" id="{EE75BC13-6FCC-31E5-F3A0-F86E8F2994D2}"/>
              </a:ext>
            </a:extLst>
          </p:cNvPr>
          <p:cNvCxnSpPr>
            <a:cxnSpLocks/>
            <a:stCxn id="60" idx="2"/>
            <a:endCxn id="69" idx="0"/>
          </p:cNvCxnSpPr>
          <p:nvPr/>
        </p:nvCxnSpPr>
        <p:spPr>
          <a:xfrm rot="5400000">
            <a:off x="6659931" y="5332838"/>
            <a:ext cx="325564" cy="86228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or: Elbow 77" descr="" title="">
            <a:extLst>
              <a:ext uri="{FF2B5EF4-FFF2-40B4-BE49-F238E27FC236}">
                <a16:creationId xmlns:a16="http://schemas.microsoft.com/office/drawing/2014/main" id="{92472591-AFA8-C3E5-74E0-E9D8FE08D5D8}"/>
              </a:ext>
            </a:extLst>
          </p:cNvPr>
          <p:cNvCxnSpPr>
            <a:cxnSpLocks/>
            <a:stCxn id="60" idx="2"/>
            <a:endCxn id="72" idx="0"/>
          </p:cNvCxnSpPr>
          <p:nvPr/>
        </p:nvCxnSpPr>
        <p:spPr>
          <a:xfrm rot="16200000" flipH="1">
            <a:off x="7315834" y="5539219"/>
            <a:ext cx="325564" cy="44952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Connector: Elbow 78" descr="" title="">
            <a:extLst>
              <a:ext uri="{FF2B5EF4-FFF2-40B4-BE49-F238E27FC236}">
                <a16:creationId xmlns:a16="http://schemas.microsoft.com/office/drawing/2014/main" id="{590B5183-EC1C-E883-BBD6-6A079FDA754D}"/>
              </a:ext>
            </a:extLst>
          </p:cNvPr>
          <p:cNvCxnSpPr>
            <a:cxnSpLocks/>
            <a:stCxn id="60" idx="2"/>
            <a:endCxn id="73" idx="0"/>
          </p:cNvCxnSpPr>
          <p:nvPr/>
        </p:nvCxnSpPr>
        <p:spPr>
          <a:xfrm rot="16200000" flipH="1">
            <a:off x="7971737" y="4883315"/>
            <a:ext cx="325564" cy="176132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Rectangle 79" descr="" title="">
            <a:extLst>
              <a:ext uri="{FF2B5EF4-FFF2-40B4-BE49-F238E27FC236}">
                <a16:creationId xmlns:a16="http://schemas.microsoft.com/office/drawing/2014/main" id="{9C005DB1-3A87-6EB9-10F8-FAE14B0F63FB}"/>
              </a:ext>
            </a:extLst>
          </p:cNvPr>
          <p:cNvSpPr/>
          <p:nvPr/>
        </p:nvSpPr>
        <p:spPr>
          <a:xfrm>
            <a:off x="3010751" y="2935890"/>
            <a:ext cx="1746416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/>
                <a:cs typeface="Times New Roman"/>
              </a:rPr>
              <a:t>MB </a:t>
            </a:r>
            <a:r>
              <a:rPr lang="en-US" sz="1000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Snow LLC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20% Class B Member</a:t>
            </a:r>
          </a:p>
          <a:p>
            <a:pPr algn="ctr"/>
            <a:r>
              <a:rPr lang="en-US" sz="800" i="1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Manager: MB </a:t>
            </a:r>
            <a:r>
              <a:rPr lang="en-US" sz="800" i="1" dirty="0">
                <a:solidFill>
                  <a:schemeClr val="bg1"/>
                </a:solidFill>
                <a:latin typeface="Times New Roman"/>
                <a:cs typeface="Times New Roman"/>
              </a:rPr>
              <a:t>Manager</a:t>
            </a:r>
            <a:r>
              <a:rPr lang="en-US" sz="800" i="1" dirty="0">
                <a:solidFill>
                  <a:schemeClr val="bg1"/>
                </a:solidFill>
                <a:latin typeface="Times New Roman"/>
                <a:ea typeface="Tahoma"/>
                <a:cs typeface="Times New Roman"/>
              </a:rPr>
              <a:t> LLC</a:t>
            </a:r>
            <a:endParaRPr lang="en-US" dirty="0">
              <a:solidFill>
                <a:schemeClr val="bg1"/>
              </a:solidFill>
            </a:endParaRPr>
          </a:p>
        </p:txBody>
      </p:sp>
      <p:cxnSp>
        <p:nvCxnSpPr>
          <p:cNvPr id="87" name="Connector: Elbow 86" descr="" title="">
            <a:extLst>
              <a:ext uri="{FF2B5EF4-FFF2-40B4-BE49-F238E27FC236}">
                <a16:creationId xmlns:a16="http://schemas.microsoft.com/office/drawing/2014/main" id="{1228D765-74A2-A653-6863-52CBF706CF0E}"/>
              </a:ext>
            </a:extLst>
          </p:cNvPr>
          <p:cNvCxnSpPr>
            <a:cxnSpLocks/>
            <a:stCxn id="2" idx="2"/>
            <a:endCxn id="57" idx="0"/>
          </p:cNvCxnSpPr>
          <p:nvPr/>
        </p:nvCxnSpPr>
        <p:spPr>
          <a:xfrm rot="16200000" flipH="1">
            <a:off x="4461677" y="3042310"/>
            <a:ext cx="196781" cy="2646329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Connector: Elbow 88" descr="" title="">
            <a:extLst>
              <a:ext uri="{FF2B5EF4-FFF2-40B4-BE49-F238E27FC236}">
                <a16:creationId xmlns:a16="http://schemas.microsoft.com/office/drawing/2014/main" id="{62192AED-B1EE-5A22-4011-5C6721E66704}"/>
              </a:ext>
            </a:extLst>
          </p:cNvPr>
          <p:cNvCxnSpPr>
            <a:cxnSpLocks/>
            <a:stCxn id="2" idx="2"/>
            <a:endCxn id="60" idx="0"/>
          </p:cNvCxnSpPr>
          <p:nvPr/>
        </p:nvCxnSpPr>
        <p:spPr>
          <a:xfrm rot="16200000" flipH="1">
            <a:off x="5146990" y="2356998"/>
            <a:ext cx="196778" cy="4016952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tangle 90" descr="" title="">
            <a:extLst>
              <a:ext uri="{FF2B5EF4-FFF2-40B4-BE49-F238E27FC236}">
                <a16:creationId xmlns:a16="http://schemas.microsoft.com/office/drawing/2014/main" id="{E24B4F73-FE45-D75C-E2DB-3767C971E0C7}"/>
              </a:ext>
            </a:extLst>
          </p:cNvPr>
          <p:cNvSpPr/>
          <p:nvPr/>
        </p:nvSpPr>
        <p:spPr>
          <a:xfrm>
            <a:off x="3946840" y="3734291"/>
            <a:ext cx="1061800" cy="32022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RJC Snow Lincoln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Holdings,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99% Class B Member</a:t>
            </a:r>
          </a:p>
        </p:txBody>
      </p:sp>
      <p:cxnSp>
        <p:nvCxnSpPr>
          <p:cNvPr id="93" name="Connector: Elbow 92" descr="" title="">
            <a:extLst>
              <a:ext uri="{FF2B5EF4-FFF2-40B4-BE49-F238E27FC236}">
                <a16:creationId xmlns:a16="http://schemas.microsoft.com/office/drawing/2014/main" id="{C384F66A-DE96-5D5F-FC2D-A5EF606C6CEF}"/>
              </a:ext>
            </a:extLst>
          </p:cNvPr>
          <p:cNvCxnSpPr>
            <a:cxnSpLocks/>
            <a:stCxn id="80" idx="2"/>
            <a:endCxn id="91" idx="0"/>
          </p:cNvCxnSpPr>
          <p:nvPr/>
        </p:nvCxnSpPr>
        <p:spPr>
          <a:xfrm rot="16200000" flipH="1">
            <a:off x="4105031" y="3361582"/>
            <a:ext cx="151636" cy="59378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Rectangle 94" descr="" title="">
            <a:extLst>
              <a:ext uri="{FF2B5EF4-FFF2-40B4-BE49-F238E27FC236}">
                <a16:creationId xmlns:a16="http://schemas.microsoft.com/office/drawing/2014/main" id="{2E89A568-62A8-4DA6-7F7F-CE366CD30361}"/>
              </a:ext>
            </a:extLst>
          </p:cNvPr>
          <p:cNvSpPr/>
          <p:nvPr/>
        </p:nvSpPr>
        <p:spPr>
          <a:xfrm>
            <a:off x="0" y="2939624"/>
            <a:ext cx="1107405" cy="65074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0.01% Class A Member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7" name="Rectangle 96" descr="" title="">
            <a:extLst>
              <a:ext uri="{FF2B5EF4-FFF2-40B4-BE49-F238E27FC236}">
                <a16:creationId xmlns:a16="http://schemas.microsoft.com/office/drawing/2014/main" id="{A3C7B8BB-2078-8A98-8E9D-1063F6E53A21}"/>
              </a:ext>
            </a:extLst>
          </p:cNvPr>
          <p:cNvSpPr/>
          <p:nvPr/>
        </p:nvSpPr>
        <p:spPr>
          <a:xfrm>
            <a:off x="1195590" y="2935891"/>
            <a:ext cx="1746416" cy="64676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JEB Developer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70.1542% Class A Member</a:t>
            </a:r>
          </a:p>
        </p:txBody>
      </p:sp>
      <p:sp>
        <p:nvSpPr>
          <p:cNvPr id="99" name="Rectangle 98" descr="" title="">
            <a:extLst>
              <a:ext uri="{FF2B5EF4-FFF2-40B4-BE49-F238E27FC236}">
                <a16:creationId xmlns:a16="http://schemas.microsoft.com/office/drawing/2014/main" id="{3788AEC4-9281-A487-0E63-2C57EA279AB6}"/>
              </a:ext>
            </a:extLst>
          </p:cNvPr>
          <p:cNvSpPr/>
          <p:nvPr/>
        </p:nvSpPr>
        <p:spPr>
          <a:xfrm>
            <a:off x="763651" y="3734291"/>
            <a:ext cx="80890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 2014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60%</a:t>
            </a:r>
            <a:endParaRPr lang="en-US" sz="7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0" name="Rectangle 99" descr="" title="">
            <a:extLst>
              <a:ext uri="{FF2B5EF4-FFF2-40B4-BE49-F238E27FC236}">
                <a16:creationId xmlns:a16="http://schemas.microsoft.com/office/drawing/2014/main" id="{0161F461-6758-772D-EEE5-8B20EAD6DFCA}"/>
              </a:ext>
            </a:extLst>
          </p:cNvPr>
          <p:cNvSpPr/>
          <p:nvPr/>
        </p:nvSpPr>
        <p:spPr>
          <a:xfrm>
            <a:off x="1638290" y="3734561"/>
            <a:ext cx="808906" cy="548306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 Revocable Trust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40%</a:t>
            </a:r>
            <a:endParaRPr lang="en-US" sz="7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02" name="Connector: Elbow 101" descr="" title="">
            <a:extLst>
              <a:ext uri="{FF2B5EF4-FFF2-40B4-BE49-F238E27FC236}">
                <a16:creationId xmlns:a16="http://schemas.microsoft.com/office/drawing/2014/main" id="{F89C8E02-688B-E757-DC3C-9633A9CCFDBA}"/>
              </a:ext>
            </a:extLst>
          </p:cNvPr>
          <p:cNvCxnSpPr>
            <a:cxnSpLocks/>
            <a:stCxn id="97" idx="2"/>
            <a:endCxn id="99" idx="0"/>
          </p:cNvCxnSpPr>
          <p:nvPr/>
        </p:nvCxnSpPr>
        <p:spPr>
          <a:xfrm rot="5400000">
            <a:off x="1542634" y="3208126"/>
            <a:ext cx="151635" cy="900694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Connector: Elbow 102" descr="" title="">
            <a:extLst>
              <a:ext uri="{FF2B5EF4-FFF2-40B4-BE49-F238E27FC236}">
                <a16:creationId xmlns:a16="http://schemas.microsoft.com/office/drawing/2014/main" id="{4690A466-2632-415E-FFBD-58C47C39A9A0}"/>
              </a:ext>
            </a:extLst>
          </p:cNvPr>
          <p:cNvCxnSpPr>
            <a:cxnSpLocks/>
            <a:stCxn id="97" idx="2"/>
            <a:endCxn id="100" idx="0"/>
          </p:cNvCxnSpPr>
          <p:nvPr/>
        </p:nvCxnSpPr>
        <p:spPr>
          <a:xfrm rot="5400000">
            <a:off x="1979819" y="3645581"/>
            <a:ext cx="151905" cy="26055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Rectangle 103" descr="" title="">
            <a:extLst>
              <a:ext uri="{FF2B5EF4-FFF2-40B4-BE49-F238E27FC236}">
                <a16:creationId xmlns:a16="http://schemas.microsoft.com/office/drawing/2014/main" id="{00920C4C-5B6B-8ECA-11EF-5E09936CE1BB}"/>
              </a:ext>
            </a:extLst>
          </p:cNvPr>
          <p:cNvSpPr/>
          <p:nvPr/>
        </p:nvSpPr>
        <p:spPr>
          <a:xfrm>
            <a:off x="763650" y="4451047"/>
            <a:ext cx="80890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Jeremy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sp>
        <p:nvSpPr>
          <p:cNvPr id="106" name="Rectangle 105" descr="" title="">
            <a:extLst>
              <a:ext uri="{FF2B5EF4-FFF2-40B4-BE49-F238E27FC236}">
                <a16:creationId xmlns:a16="http://schemas.microsoft.com/office/drawing/2014/main" id="{60DA438B-21A6-9A23-9BB5-0B6844A06C98}"/>
              </a:ext>
            </a:extLst>
          </p:cNvPr>
          <p:cNvSpPr/>
          <p:nvPr/>
        </p:nvSpPr>
        <p:spPr>
          <a:xfrm>
            <a:off x="1635241" y="4457630"/>
            <a:ext cx="808907" cy="721722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Eli Bronfman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Trustee</a:t>
            </a:r>
          </a:p>
        </p:txBody>
      </p:sp>
      <p:cxnSp>
        <p:nvCxnSpPr>
          <p:cNvPr id="108" name="Straight Connector 107" descr="" title="">
            <a:extLst>
              <a:ext uri="{FF2B5EF4-FFF2-40B4-BE49-F238E27FC236}">
                <a16:creationId xmlns:a16="http://schemas.microsoft.com/office/drawing/2014/main" id="{BCD3D095-C103-956F-75EB-48D85AC5C2AB}"/>
              </a:ext>
            </a:extLst>
          </p:cNvPr>
          <p:cNvCxnSpPr>
            <a:cxnSpLocks/>
            <a:stCxn id="104" idx="0"/>
            <a:endCxn id="99" idx="2"/>
          </p:cNvCxnSpPr>
          <p:nvPr/>
        </p:nvCxnSpPr>
        <p:spPr>
          <a:xfrm flipV="1">
            <a:off x="1168104" y="4282597"/>
            <a:ext cx="0" cy="1684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Connector 109" descr="" title="">
            <a:extLst>
              <a:ext uri="{FF2B5EF4-FFF2-40B4-BE49-F238E27FC236}">
                <a16:creationId xmlns:a16="http://schemas.microsoft.com/office/drawing/2014/main" id="{172B8F79-A324-D2B5-690A-B698096A7899}"/>
              </a:ext>
            </a:extLst>
          </p:cNvPr>
          <p:cNvCxnSpPr>
            <a:cxnSpLocks/>
            <a:stCxn id="100" idx="2"/>
            <a:endCxn id="106" idx="0"/>
          </p:cNvCxnSpPr>
          <p:nvPr/>
        </p:nvCxnSpPr>
        <p:spPr>
          <a:xfrm flipH="1">
            <a:off x="2039695" y="4282867"/>
            <a:ext cx="3048" cy="174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Rectangle 111" descr="" title="">
            <a:extLst>
              <a:ext uri="{FF2B5EF4-FFF2-40B4-BE49-F238E27FC236}">
                <a16:creationId xmlns:a16="http://schemas.microsoft.com/office/drawing/2014/main" id="{D3D569FA-07A4-9158-6C85-527853C51894}"/>
              </a:ext>
            </a:extLst>
          </p:cNvPr>
          <p:cNvSpPr/>
          <p:nvPr/>
        </p:nvSpPr>
        <p:spPr>
          <a:xfrm>
            <a:off x="5140287" y="2942635"/>
            <a:ext cx="980177" cy="654934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Condas Lincoln 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 Delaware limited liability company 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4.74% Class B Member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14" name="Rectangle 113" descr="" title="">
            <a:extLst>
              <a:ext uri="{FF2B5EF4-FFF2-40B4-BE49-F238E27FC236}">
                <a16:creationId xmlns:a16="http://schemas.microsoft.com/office/drawing/2014/main" id="{750FB82E-B1F4-D01B-57F0-01385F30E567}"/>
              </a:ext>
            </a:extLst>
          </p:cNvPr>
          <p:cNvSpPr/>
          <p:nvPr/>
        </p:nvSpPr>
        <p:spPr>
          <a:xfrm>
            <a:off x="6214350" y="2935891"/>
            <a:ext cx="980177" cy="669259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Schore Lincoln Holdings,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1.5948% Class B Member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16" name="Rectangle 115" descr="" title="">
            <a:extLst>
              <a:ext uri="{FF2B5EF4-FFF2-40B4-BE49-F238E27FC236}">
                <a16:creationId xmlns:a16="http://schemas.microsoft.com/office/drawing/2014/main" id="{F1A3834B-13A7-3405-B233-C30540B68CA8}"/>
              </a:ext>
            </a:extLst>
          </p:cNvPr>
          <p:cNvSpPr/>
          <p:nvPr/>
        </p:nvSpPr>
        <p:spPr>
          <a:xfrm>
            <a:off x="5140287" y="3727734"/>
            <a:ext cx="980176" cy="548305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Revocable Trust dated October 26, 2020</a:t>
            </a:r>
          </a:p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</a:p>
        </p:txBody>
      </p:sp>
      <p:sp>
        <p:nvSpPr>
          <p:cNvPr id="117" name="Rectangle 116" descr="" title="">
            <a:extLst>
              <a:ext uri="{FF2B5EF4-FFF2-40B4-BE49-F238E27FC236}">
                <a16:creationId xmlns:a16="http://schemas.microsoft.com/office/drawing/2014/main" id="{A33EA355-2967-DD4C-D440-FA5360D64073}"/>
              </a:ext>
            </a:extLst>
          </p:cNvPr>
          <p:cNvSpPr/>
          <p:nvPr/>
        </p:nvSpPr>
        <p:spPr>
          <a:xfrm>
            <a:off x="6212586" y="3727734"/>
            <a:ext cx="980177" cy="548306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Neal Schore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</a:p>
        </p:txBody>
      </p:sp>
      <p:cxnSp>
        <p:nvCxnSpPr>
          <p:cNvPr id="119" name="Straight Connector 118" descr="" title="">
            <a:extLst>
              <a:ext uri="{FF2B5EF4-FFF2-40B4-BE49-F238E27FC236}">
                <a16:creationId xmlns:a16="http://schemas.microsoft.com/office/drawing/2014/main" id="{613B2A00-9B6E-050D-F016-AFE35406D21A}"/>
              </a:ext>
            </a:extLst>
          </p:cNvPr>
          <p:cNvCxnSpPr>
            <a:cxnSpLocks/>
            <a:stCxn id="112" idx="2"/>
            <a:endCxn id="116" idx="0"/>
          </p:cNvCxnSpPr>
          <p:nvPr/>
        </p:nvCxnSpPr>
        <p:spPr>
          <a:xfrm flipH="1">
            <a:off x="5630375" y="3597569"/>
            <a:ext cx="1" cy="1301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Straight Connector 120" descr="" title="">
            <a:extLst>
              <a:ext uri="{FF2B5EF4-FFF2-40B4-BE49-F238E27FC236}">
                <a16:creationId xmlns:a16="http://schemas.microsoft.com/office/drawing/2014/main" id="{9D67FC94-26EA-FDD9-15BD-38C995E6EC9A}"/>
              </a:ext>
            </a:extLst>
          </p:cNvPr>
          <p:cNvCxnSpPr>
            <a:cxnSpLocks/>
            <a:stCxn id="114" idx="2"/>
            <a:endCxn id="117" idx="0"/>
          </p:cNvCxnSpPr>
          <p:nvPr/>
        </p:nvCxnSpPr>
        <p:spPr>
          <a:xfrm flipH="1">
            <a:off x="6702675" y="3605150"/>
            <a:ext cx="1764" cy="1225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Rectangle 122" descr="" title="">
            <a:extLst>
              <a:ext uri="{FF2B5EF4-FFF2-40B4-BE49-F238E27FC236}">
                <a16:creationId xmlns:a16="http://schemas.microsoft.com/office/drawing/2014/main" id="{E7EC7BE4-E7C5-E0F4-68BA-75C69CAB833A}"/>
              </a:ext>
            </a:extLst>
          </p:cNvPr>
          <p:cNvSpPr/>
          <p:nvPr/>
        </p:nvSpPr>
        <p:spPr>
          <a:xfrm>
            <a:off x="9160321" y="2942635"/>
            <a:ext cx="883668" cy="66925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Bluegrass</a:t>
            </a:r>
          </a:p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Associates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0.7505% Class B Member</a:t>
            </a:r>
          </a:p>
        </p:txBody>
      </p:sp>
      <p:sp>
        <p:nvSpPr>
          <p:cNvPr id="124" name="Rectangle 123" descr="" title="">
            <a:extLst>
              <a:ext uri="{FF2B5EF4-FFF2-40B4-BE49-F238E27FC236}">
                <a16:creationId xmlns:a16="http://schemas.microsoft.com/office/drawing/2014/main" id="{F2A24922-9AA7-CCD5-FB7E-1C06F4BBBEF5}"/>
              </a:ext>
            </a:extLst>
          </p:cNvPr>
          <p:cNvSpPr/>
          <p:nvPr/>
        </p:nvSpPr>
        <p:spPr>
          <a:xfrm>
            <a:off x="10192202" y="2942634"/>
            <a:ext cx="883668" cy="66925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900" dirty="0" err="1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TDC</a:t>
            </a:r>
            <a:r>
              <a:rPr lang="en-US" sz="9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Holdco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0.7505% Class B Member</a:t>
            </a:r>
          </a:p>
        </p:txBody>
      </p:sp>
      <p:sp>
        <p:nvSpPr>
          <p:cNvPr id="126" name="Rectangle 125" descr="" title="">
            <a:extLst>
              <a:ext uri="{FF2B5EF4-FFF2-40B4-BE49-F238E27FC236}">
                <a16:creationId xmlns:a16="http://schemas.microsoft.com/office/drawing/2014/main" id="{C0492679-6388-1E18-D440-64C98A09A33B}"/>
              </a:ext>
            </a:extLst>
          </p:cNvPr>
          <p:cNvSpPr/>
          <p:nvPr/>
        </p:nvSpPr>
        <p:spPr>
          <a:xfrm>
            <a:off x="9160322" y="3746835"/>
            <a:ext cx="883668" cy="534662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Hanna Jamar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27" name="Straight Connector 126" descr="" title="">
            <a:extLst>
              <a:ext uri="{FF2B5EF4-FFF2-40B4-BE49-F238E27FC236}">
                <a16:creationId xmlns:a16="http://schemas.microsoft.com/office/drawing/2014/main" id="{7A4204B8-DF39-3DF5-832E-8BD8A072B2B5}"/>
              </a:ext>
            </a:extLst>
          </p:cNvPr>
          <p:cNvCxnSpPr>
            <a:cxnSpLocks/>
            <a:stCxn id="123" idx="2"/>
            <a:endCxn id="126" idx="0"/>
          </p:cNvCxnSpPr>
          <p:nvPr/>
        </p:nvCxnSpPr>
        <p:spPr>
          <a:xfrm>
            <a:off x="9602155" y="3611894"/>
            <a:ext cx="1" cy="1349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Rectangle 127" descr="" title="">
            <a:extLst>
              <a:ext uri="{FF2B5EF4-FFF2-40B4-BE49-F238E27FC236}">
                <a16:creationId xmlns:a16="http://schemas.microsoft.com/office/drawing/2014/main" id="{BB8772B4-53BB-0F47-785E-E1EA129C5EC5}"/>
              </a:ext>
            </a:extLst>
          </p:cNvPr>
          <p:cNvSpPr/>
          <p:nvPr/>
        </p:nvSpPr>
        <p:spPr>
          <a:xfrm>
            <a:off x="10192201" y="3746834"/>
            <a:ext cx="883668" cy="53466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Tyler Conger</a:t>
            </a:r>
          </a:p>
          <a:p>
            <a:pPr algn="ctr"/>
            <a:r>
              <a:rPr lang="en-US" sz="7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29" name="Straight Connector 128" descr="" title="">
            <a:extLst>
              <a:ext uri="{FF2B5EF4-FFF2-40B4-BE49-F238E27FC236}">
                <a16:creationId xmlns:a16="http://schemas.microsoft.com/office/drawing/2014/main" id="{AA3ED71D-D938-B9BB-6880-33CC1F7C5514}"/>
              </a:ext>
            </a:extLst>
          </p:cNvPr>
          <p:cNvCxnSpPr>
            <a:cxnSpLocks/>
            <a:stCxn id="124" idx="2"/>
            <a:endCxn id="128" idx="0"/>
          </p:cNvCxnSpPr>
          <p:nvPr/>
        </p:nvCxnSpPr>
        <p:spPr>
          <a:xfrm flipH="1">
            <a:off x="10634035" y="3611893"/>
            <a:ext cx="1" cy="13494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0" name="Rectangle 129" descr="" title="">
            <a:extLst>
              <a:ext uri="{FF2B5EF4-FFF2-40B4-BE49-F238E27FC236}">
                <a16:creationId xmlns:a16="http://schemas.microsoft.com/office/drawing/2014/main" id="{79005840-E1DC-CE9D-BCD5-7A9A880EE0B5}"/>
              </a:ext>
            </a:extLst>
          </p:cNvPr>
          <p:cNvSpPr/>
          <p:nvPr/>
        </p:nvSpPr>
        <p:spPr>
          <a:xfrm>
            <a:off x="3953173" y="4100280"/>
            <a:ext cx="1061800" cy="208210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John R. Snow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Sole Member</a:t>
            </a:r>
            <a:endParaRPr lang="en-US" sz="4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131" name="Straight Connector 130" descr="" title="">
            <a:extLst>
              <a:ext uri="{FF2B5EF4-FFF2-40B4-BE49-F238E27FC236}">
                <a16:creationId xmlns:a16="http://schemas.microsoft.com/office/drawing/2014/main" id="{9E2A38A5-C5E6-9DB8-7BA7-A33C85391B66}"/>
              </a:ext>
            </a:extLst>
          </p:cNvPr>
          <p:cNvCxnSpPr>
            <a:cxnSpLocks/>
            <a:stCxn id="91" idx="2"/>
            <a:endCxn id="130" idx="0"/>
          </p:cNvCxnSpPr>
          <p:nvPr/>
        </p:nvCxnSpPr>
        <p:spPr>
          <a:xfrm>
            <a:off x="4477740" y="4054517"/>
            <a:ext cx="6333" cy="45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Rectangle 131" descr="" title="">
            <a:extLst>
              <a:ext uri="{FF2B5EF4-FFF2-40B4-BE49-F238E27FC236}">
                <a16:creationId xmlns:a16="http://schemas.microsoft.com/office/drawing/2014/main" id="{58A1F8D6-59E0-3B38-E218-B623E0B3DB44}"/>
              </a:ext>
            </a:extLst>
          </p:cNvPr>
          <p:cNvSpPr/>
          <p:nvPr/>
        </p:nvSpPr>
        <p:spPr>
          <a:xfrm>
            <a:off x="11264501" y="2942633"/>
            <a:ext cx="883668" cy="65423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LAC Guarantor Holdings LLC</a:t>
            </a:r>
          </a:p>
          <a:p>
            <a:endParaRPr xmlns:a="http://schemas.openxmlformats.org/drawingml/2006/main" lang="en-US" sz="5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1% Class A Member</a:t>
            </a:r>
          </a:p>
        </p:txBody>
      </p:sp>
      <p:sp>
        <p:nvSpPr>
          <p:cNvPr id="133" name="Rectangle 132" descr="" title="">
            <a:extLst>
              <a:ext uri="{FF2B5EF4-FFF2-40B4-BE49-F238E27FC236}">
                <a16:creationId xmlns:a16="http://schemas.microsoft.com/office/drawing/2014/main" id="{1F589BEF-6F39-B04B-E593-80928E185302}"/>
              </a:ext>
            </a:extLst>
          </p:cNvPr>
          <p:cNvSpPr/>
          <p:nvPr/>
        </p:nvSpPr>
        <p:spPr>
          <a:xfrm>
            <a:off x="11191895" y="3743428"/>
            <a:ext cx="474019" cy="530398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Lincoln Avenue Capital LLC</a:t>
            </a:r>
          </a:p>
          <a:p>
            <a:pPr algn="ctr"/>
            <a:r>
              <a:rPr lang="en-US" sz="60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50%</a:t>
            </a:r>
            <a:endParaRPr lang="en-US" sz="50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4" name="Rectangle 133" descr="" title="">
            <a:extLst>
              <a:ext uri="{FF2B5EF4-FFF2-40B4-BE49-F238E27FC236}">
                <a16:creationId xmlns:a16="http://schemas.microsoft.com/office/drawing/2014/main" id="{D7A347AC-6470-B81A-857D-A14AC579AE91}"/>
              </a:ext>
            </a:extLst>
          </p:cNvPr>
          <p:cNvSpPr/>
          <p:nvPr/>
        </p:nvSpPr>
        <p:spPr>
          <a:xfrm>
            <a:off x="11706336" y="3736741"/>
            <a:ext cx="474019" cy="537084"/>
          </a:xfrm>
          <a:prstGeom prst="rect">
            <a:avLst/>
          </a:prstGeom>
          <a:ln/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50%</a:t>
            </a:r>
            <a:endParaRPr lang="en-US" sz="5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35" name="Connector: Elbow 134" descr="" title="">
            <a:extLst>
              <a:ext uri="{FF2B5EF4-FFF2-40B4-BE49-F238E27FC236}">
                <a16:creationId xmlns:a16="http://schemas.microsoft.com/office/drawing/2014/main" id="{BA6B9E05-391E-067C-D91F-E858E774AEA2}"/>
              </a:ext>
            </a:extLst>
          </p:cNvPr>
          <p:cNvCxnSpPr>
            <a:cxnSpLocks/>
            <a:stCxn id="132" idx="2"/>
            <a:endCxn id="133" idx="0"/>
          </p:cNvCxnSpPr>
          <p:nvPr/>
        </p:nvCxnSpPr>
        <p:spPr>
          <a:xfrm rot="5400000">
            <a:off x="11494338" y="3531430"/>
            <a:ext cx="146565" cy="27743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Connector: Elbow 135" descr="" title="">
            <a:extLst>
              <a:ext uri="{FF2B5EF4-FFF2-40B4-BE49-F238E27FC236}">
                <a16:creationId xmlns:a16="http://schemas.microsoft.com/office/drawing/2014/main" id="{9E834171-AB56-B9E5-D0B9-CF7D5EA147C0}"/>
              </a:ext>
            </a:extLst>
          </p:cNvPr>
          <p:cNvCxnSpPr>
            <a:cxnSpLocks/>
            <a:stCxn id="132" idx="2"/>
            <a:endCxn id="134" idx="0"/>
          </p:cNvCxnSpPr>
          <p:nvPr/>
        </p:nvCxnSpPr>
        <p:spPr>
          <a:xfrm rot="16200000" flipH="1">
            <a:off x="11754901" y="3548296"/>
            <a:ext cx="139878" cy="237011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Rectangle 136" descr="" title="">
            <a:extLst>
              <a:ext uri="{FF2B5EF4-FFF2-40B4-BE49-F238E27FC236}">
                <a16:creationId xmlns:a16="http://schemas.microsoft.com/office/drawing/2014/main" id="{8562AAC5-C0A0-8C02-D451-0BC4D55C06E2}"/>
              </a:ext>
            </a:extLst>
          </p:cNvPr>
          <p:cNvSpPr/>
          <p:nvPr/>
        </p:nvSpPr>
        <p:spPr>
          <a:xfrm>
            <a:off x="8240023" y="3761466"/>
            <a:ext cx="838322" cy="59518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Dogwood Development, LLC </a:t>
            </a:r>
          </a:p>
          <a:p>
            <a:endParaRPr xmlns:a="http://schemas.openxmlformats.org/drawingml/2006/main" lang="en-US" sz="3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8" name="Rectangle 137" descr="" title="">
            <a:extLst>
              <a:ext uri="{FF2B5EF4-FFF2-40B4-BE49-F238E27FC236}">
                <a16:creationId xmlns:a16="http://schemas.microsoft.com/office/drawing/2014/main" id="{3EFC9BA6-03E3-5C88-68CF-B0B21D367BED}"/>
              </a:ext>
            </a:extLst>
          </p:cNvPr>
          <p:cNvSpPr/>
          <p:nvPr/>
        </p:nvSpPr>
        <p:spPr>
          <a:xfrm>
            <a:off x="8253622" y="4424425"/>
            <a:ext cx="838323" cy="19677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Stacy Kaplowitz</a:t>
            </a:r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Sole Member</a:t>
            </a:r>
            <a:endParaRPr lang="en-US" sz="9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39" name="Straight Connector 138" descr="" title="">
            <a:extLst>
              <a:ext uri="{FF2B5EF4-FFF2-40B4-BE49-F238E27FC236}">
                <a16:creationId xmlns:a16="http://schemas.microsoft.com/office/drawing/2014/main" id="{15B94FE9-69D0-1876-AE89-B984C287960C}"/>
              </a:ext>
            </a:extLst>
          </p:cNvPr>
          <p:cNvCxnSpPr>
            <a:cxnSpLocks/>
            <a:stCxn id="137" idx="2"/>
            <a:endCxn id="138" idx="0"/>
          </p:cNvCxnSpPr>
          <p:nvPr/>
        </p:nvCxnSpPr>
        <p:spPr>
          <a:xfrm>
            <a:off x="8659184" y="4356650"/>
            <a:ext cx="13600" cy="677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Rectangle 139" descr="" title="">
            <a:extLst>
              <a:ext uri="{FF2B5EF4-FFF2-40B4-BE49-F238E27FC236}">
                <a16:creationId xmlns:a16="http://schemas.microsoft.com/office/drawing/2014/main" id="{C463C3FE-C0BB-18FB-B8E6-5BC10837FC72}"/>
              </a:ext>
            </a:extLst>
          </p:cNvPr>
          <p:cNvSpPr/>
          <p:nvPr/>
        </p:nvSpPr>
        <p:spPr>
          <a:xfrm>
            <a:off x="7426949" y="2940229"/>
            <a:ext cx="1547048" cy="65013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MB Kaplowitz LLC</a:t>
            </a:r>
          </a:p>
          <a:p>
            <a:pPr algn="ctr"/>
            <a:r>
              <a:rPr lang="en-US" sz="563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 Delaware limited liability company</a:t>
            </a:r>
          </a:p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B Member</a:t>
            </a:r>
          </a:p>
          <a:p>
            <a:pPr algn="ctr"/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Manager: MB </a:t>
            </a:r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Manager</a:t>
            </a:r>
            <a:r>
              <a:rPr lang="en-US" sz="600" i="1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 LLC</a:t>
            </a:r>
            <a:endParaRPr lang="en-US" sz="6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41" name="Rectangle 140" descr="" title="">
            <a:extLst>
              <a:ext uri="{FF2B5EF4-FFF2-40B4-BE49-F238E27FC236}">
                <a16:creationId xmlns:a16="http://schemas.microsoft.com/office/drawing/2014/main" id="{390A81C6-B8B0-01D1-325E-3D8A276B4C0B}"/>
              </a:ext>
            </a:extLst>
          </p:cNvPr>
          <p:cNvSpPr/>
          <p:nvPr/>
        </p:nvSpPr>
        <p:spPr>
          <a:xfrm>
            <a:off x="7314265" y="3759951"/>
            <a:ext cx="871338" cy="596699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7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Lincoln Avenue Capital Management, LLC</a:t>
            </a:r>
          </a:p>
          <a:p>
            <a:endParaRPr xmlns:a="http://schemas.openxmlformats.org/drawingml/2006/main" lang="en-US" sz="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  <a:pPr algn="ctr"/>
          </a:p>
          <a:p>
            <a:pPr algn="ctr"/>
            <a:r>
              <a:rPr lang="en-US" sz="600" dirty="0">
                <a:solidFill>
                  <a:schemeClr val="bg1"/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1% Class A Member</a:t>
            </a:r>
            <a:endParaRPr lang="en-US" sz="800" dirty="0">
              <a:solidFill>
                <a:schemeClr val="bg1"/>
              </a:solidFill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</p:txBody>
      </p:sp>
      <p:cxnSp>
        <p:nvCxnSpPr>
          <p:cNvPr id="142" name="Connector: Elbow 141" descr="" title="">
            <a:extLst>
              <a:ext uri="{FF2B5EF4-FFF2-40B4-BE49-F238E27FC236}">
                <a16:creationId xmlns:a16="http://schemas.microsoft.com/office/drawing/2014/main" id="{88C20B62-E9BF-5BEB-B731-52CB1B948C3A}"/>
              </a:ext>
            </a:extLst>
          </p:cNvPr>
          <p:cNvCxnSpPr>
            <a:cxnSpLocks/>
            <a:stCxn id="140" idx="2"/>
            <a:endCxn id="141" idx="0"/>
          </p:cNvCxnSpPr>
          <p:nvPr/>
        </p:nvCxnSpPr>
        <p:spPr>
          <a:xfrm rot="5400000">
            <a:off x="7890411" y="3449888"/>
            <a:ext cx="169587" cy="450539"/>
          </a:xfrm>
          <a:prstGeom prst="bentConnector3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3" name="Connector: Elbow 142" descr="" title="">
            <a:extLst>
              <a:ext uri="{FF2B5EF4-FFF2-40B4-BE49-F238E27FC236}">
                <a16:creationId xmlns:a16="http://schemas.microsoft.com/office/drawing/2014/main" id="{86F98674-F46F-4C53-A323-5EEB5B097DE6}"/>
              </a:ext>
            </a:extLst>
          </p:cNvPr>
          <p:cNvCxnSpPr>
            <a:cxnSpLocks/>
            <a:stCxn id="140" idx="2"/>
            <a:endCxn id="137" idx="0"/>
          </p:cNvCxnSpPr>
          <p:nvPr/>
        </p:nvCxnSpPr>
        <p:spPr>
          <a:xfrm rot="16200000" flipH="1">
            <a:off x="8344277" y="3446559"/>
            <a:ext cx="171102" cy="458711"/>
          </a:xfrm>
          <a:prstGeom prst="bentConnector3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96881088"/>
      </p:ext>
    </p:extLst>
  </p:cSld>
  <p:clrMapOvr>
    <a:masterClrMapping/>
  </p:clrMapOvr>
</p:sld>
</file>

<file path=ppt/slides/slide5.xml><?xml version="1.0" encoding="utf-8"?>
<p:sld xmlns:a16="http://schemas.microsoft.com/office/drawing/2014/main" xmlns:p14="http://schemas.microsoft.com/office/powerpoint/2010/main"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" title="">
          <a:extLst>
            <a:ext uri="{FF2B5EF4-FFF2-40B4-BE49-F238E27FC236}">
              <a16:creationId xmlns:a16="http://schemas.microsoft.com/office/drawing/2014/main" id="{E46229F0-54C9-80E1-54EE-3502978E459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 descr="" title="">
            <a:extLst>
              <a:ext uri="{FF2B5EF4-FFF2-40B4-BE49-F238E27FC236}">
                <a16:creationId xmlns:a16="http://schemas.microsoft.com/office/drawing/2014/main" id="{A552E97D-B7DF-AC9F-15D7-6260A9C041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53314"/>
            <a:ext cx="10515600" cy="1170377"/>
          </a:xfrm>
        </p:spPr>
        <p:txBody>
          <a:bodyPr>
            <a:normAutofit/>
          </a:bodyPr>
          <a:lstStyle/>
          <a:p>
            <a:pPr algn="ctr"/>
            <a:r>
              <a:rPr lang="en-US" dirty="0">
                <a:solidFill>
                  <a:schemeClr val="bg2">
                    <a:lumMod val="50000"/>
                  </a:schemeClr>
                </a:solidFill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Additional Information</a:t>
            </a:r>
          </a:p>
        </p:txBody>
      </p:sp>
      <p:sp>
        <p:nvSpPr>
          <p:cNvPr id="19" name="Text Placeholder 10" descr="" title="">
            <a:extLst>
              <a:ext uri="{FF2B5EF4-FFF2-40B4-BE49-F238E27FC236}">
                <a16:creationId xmlns:a16="http://schemas.microsoft.com/office/drawing/2014/main" id="{05CB6A98-95C2-EBBF-FEE4-E1E3BDAA9B02}"/>
              </a:ext>
            </a:extLst>
          </p:cNvPr>
          <p:cNvSpPr txBox="1">
            <a:spLocks/>
          </p:cNvSpPr>
          <p:nvPr/>
        </p:nvSpPr>
        <p:spPr>
          <a:xfrm>
            <a:off x="6096000" y="848657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/>
                <a:cs typeface="Times New Roman" panose="02020603050405020304" pitchFamily="18" charset="0"/>
              </a:rPr>
              <a:t>Jeremy Bronfman 2014 Revocable Trust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Beneficiary and Trustee: Jeremy Bronfman</a:t>
            </a:r>
            <a:endParaRPr lang="en-US" sz="1800" dirty="0">
              <a:latin typeface="Times New Roman" panose="02020603050405020304" pitchFamily="18" charset="0"/>
              <a:ea typeface="Calibri" panose="020F0502020204030204"/>
              <a:cs typeface="Times New Roman" panose="02020603050405020304" pitchFamily="18" charset="0"/>
            </a:endParaRPr>
          </a:p>
        </p:txBody>
      </p:sp>
      <p:sp>
        <p:nvSpPr>
          <p:cNvPr id="4" name="Text Placeholder 10" descr="" title="">
            <a:extLst>
              <a:ext uri="{FF2B5EF4-FFF2-40B4-BE49-F238E27FC236}">
                <a16:creationId xmlns:a16="http://schemas.microsoft.com/office/drawing/2014/main" id="{06236DEF-2606-704C-72B8-C582107AC67D}"/>
              </a:ext>
            </a:extLst>
          </p:cNvPr>
          <p:cNvSpPr txBox="1">
            <a:spLocks/>
          </p:cNvSpPr>
          <p:nvPr/>
        </p:nvSpPr>
        <p:spPr>
          <a:xfrm>
            <a:off x="6096000" y="1953564"/>
            <a:ext cx="5871231" cy="92024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EB 2022 Revocable Trust</a:t>
            </a:r>
          </a:p>
          <a:p>
            <a:pPr algn="ctr">
              <a:lnSpc>
                <a:spcPct val="100000"/>
              </a:lnSpc>
              <a:spcBef>
                <a:spcPts val="0"/>
              </a:spcBef>
            </a:pPr>
            <a:r>
              <a:rPr lang="en-US" sz="1600" b="0" dirty="0">
                <a:latin typeface="Times New Roman" panose="02020603050405020304" pitchFamily="18" charset="0"/>
                <a:ea typeface="+mn-lt"/>
                <a:cs typeface="Times New Roman" panose="02020603050405020304" pitchFamily="18" charset="0"/>
              </a:rPr>
              <a:t>Beneficiary and Trustee: Eli Bronfman</a:t>
            </a:r>
            <a:endParaRPr lang="en-US" sz="1800" dirty="0">
              <a:latin typeface="Times New Roman" panose="02020603050405020304" pitchFamily="18" charset="0"/>
              <a:ea typeface="Calibri" panose="020F0502020204030204"/>
              <a:cs typeface="Times New Roman" panose="02020603050405020304" pitchFamily="18" charset="0"/>
            </a:endParaRPr>
          </a:p>
        </p:txBody>
      </p:sp>
      <p:sp>
        <p:nvSpPr>
          <p:cNvPr id="5" name="TextBox 4" descr="" title="">
            <a:extLst>
              <a:ext uri="{FF2B5EF4-FFF2-40B4-BE49-F238E27FC236}">
                <a16:creationId xmlns:a16="http://schemas.microsoft.com/office/drawing/2014/main" id="{21695D09-ED65-D11D-7D05-7043B53489D5}"/>
              </a:ext>
            </a:extLst>
          </p:cNvPr>
          <p:cNvSpPr txBox="1"/>
          <p:nvPr/>
        </p:nvSpPr>
        <p:spPr>
          <a:xfrm>
            <a:off x="6092409" y="3319012"/>
            <a:ext cx="5929252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Revocable Trust </a:t>
            </a: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dated October 26, 2020</a:t>
            </a:r>
          </a:p>
          <a:p>
            <a:pPr algn="ctr"/>
            <a:endParaRPr lang="en-US" sz="1800" b="1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Beneficiary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Primary Beneficiary: 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Elizabeth K. Condas Revocable Trust dated October 26, 2020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Secondary Beneficiary: </a:t>
            </a:r>
          </a:p>
          <a:p>
            <a:pPr algn="ctr"/>
            <a:r>
              <a:rPr lang="en-US" sz="1800" b="0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Coleman J. Condas and any future siblings</a:t>
            </a:r>
          </a:p>
          <a:p>
            <a:pPr algn="ctr"/>
            <a:endParaRPr lang="en-US" sz="1800" b="0" i="0" u="none" strike="noStrike" baseline="0" dirty="0">
              <a:latin typeface="Times New Roman" panose="02020603050405020304" pitchFamily="18" charset="0"/>
              <a:ea typeface="Tahoma" panose="020B0604030504040204" pitchFamily="34" charset="0"/>
              <a:cs typeface="Times New Roman" panose="02020603050405020304" pitchFamily="18" charset="0"/>
            </a:endParaRPr>
          </a:p>
          <a:p>
            <a:pPr algn="ctr"/>
            <a:r>
              <a:rPr lang="en-US" sz="1800" b="1" i="0" u="none" strike="noStrike" baseline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Trustee</a:t>
            </a:r>
          </a:p>
          <a:p>
            <a:pPr algn="ctr"/>
            <a:r>
              <a:rPr lang="en-US" sz="1800" b="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Russell C. Condas </a:t>
            </a:r>
          </a:p>
          <a:p>
            <a:endParaRPr lang="en-US" dirty="0"/>
          </a:p>
        </p:txBody>
      </p:sp>
      <p:sp>
        <p:nvSpPr>
          <p:cNvPr id="10" name="TextBox 9" descr="" title="">
            <a:extLst>
              <a:ext uri="{FF2B5EF4-FFF2-40B4-BE49-F238E27FC236}">
                <a16:creationId xmlns:a16="http://schemas.microsoft.com/office/drawing/2014/main" id="{0CBD2D85-FF28-BC15-8D31-0487A5553E1A}"/>
              </a:ext>
            </a:extLst>
          </p:cNvPr>
          <p:cNvSpPr txBox="1"/>
          <p:nvPr/>
        </p:nvSpPr>
        <p:spPr>
          <a:xfrm>
            <a:off x="521665" y="5225710"/>
            <a:ext cx="180975" cy="338554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l"/>
            <a:endParaRPr lang="en-US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Text Placeholder 10" descr="" title="">
            <a:extLst>
              <a:ext uri="{FF2B5EF4-FFF2-40B4-BE49-F238E27FC236}">
                <a16:creationId xmlns:a16="http://schemas.microsoft.com/office/drawing/2014/main" id="{35678EC4-CD0E-98F2-06A8-5C319CDF33E0}"/>
              </a:ext>
            </a:extLst>
          </p:cNvPr>
          <p:cNvSpPr txBox="1">
            <a:spLocks/>
          </p:cNvSpPr>
          <p:nvPr/>
        </p:nvSpPr>
        <p:spPr>
          <a:xfrm>
            <a:off x="246570" y="1658941"/>
            <a:ext cx="5183188" cy="823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EMBT</a:t>
            </a:r>
          </a:p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Beneficiaries</a:t>
            </a:r>
          </a:p>
        </p:txBody>
      </p:sp>
      <p:sp>
        <p:nvSpPr>
          <p:cNvPr id="12" name="Content Placeholder 11" descr="" title="">
            <a:extLst>
              <a:ext uri="{FF2B5EF4-FFF2-40B4-BE49-F238E27FC236}">
                <a16:creationId xmlns:a16="http://schemas.microsoft.com/office/drawing/2014/main" id="{264DC8F9-B601-7BC7-1A46-87680668BCF0}"/>
              </a:ext>
            </a:extLst>
          </p:cNvPr>
          <p:cNvSpPr txBox="1">
            <a:spLocks/>
          </p:cNvSpPr>
          <p:nvPr/>
        </p:nvSpPr>
        <p:spPr>
          <a:xfrm>
            <a:off x="909221" y="2482853"/>
            <a:ext cx="5183188" cy="1847852"/>
          </a:xfrm>
          <a:prstGeom prst="rect">
            <a:avLst/>
          </a:prstGeom>
        </p:spPr>
        <p:txBody>
          <a:bodyPr vert="horz" lIns="91440" tIns="45720" rIns="91440" bIns="45720" numCol="2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Jeremy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Eli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Gabriela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Sadie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Sasha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Tess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Ezekiel Bronfman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Coby Bronfman</a:t>
            </a:r>
          </a:p>
          <a:p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Text Placeholder 10" descr="" title="">
            <a:extLst>
              <a:ext uri="{FF2B5EF4-FFF2-40B4-BE49-F238E27FC236}">
                <a16:creationId xmlns:a16="http://schemas.microsoft.com/office/drawing/2014/main" id="{5828B9FC-C4A0-D4A7-7F4D-4EDC5F5AF29F}"/>
              </a:ext>
            </a:extLst>
          </p:cNvPr>
          <p:cNvSpPr txBox="1">
            <a:spLocks/>
          </p:cNvSpPr>
          <p:nvPr/>
        </p:nvSpPr>
        <p:spPr>
          <a:xfrm>
            <a:off x="702640" y="4101389"/>
            <a:ext cx="5183188" cy="823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8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Family EMBT Trustees</a:t>
            </a:r>
          </a:p>
        </p:txBody>
      </p:sp>
      <p:sp>
        <p:nvSpPr>
          <p:cNvPr id="14" name="Content Placeholder 9" descr="" title="">
            <a:extLst>
              <a:ext uri="{FF2B5EF4-FFF2-40B4-BE49-F238E27FC236}">
                <a16:creationId xmlns:a16="http://schemas.microsoft.com/office/drawing/2014/main" id="{1E28871F-2705-3883-3CD6-CC2C0ADA391F}"/>
              </a:ext>
            </a:extLst>
          </p:cNvPr>
          <p:cNvSpPr txBox="1">
            <a:spLocks/>
          </p:cNvSpPr>
          <p:nvPr/>
        </p:nvSpPr>
        <p:spPr>
          <a:xfrm>
            <a:off x="907480" y="4696484"/>
            <a:ext cx="5157787" cy="1192511"/>
          </a:xfrm>
          <a:prstGeom prst="rect">
            <a:avLst/>
          </a:prstGeom>
        </p:spPr>
        <p:txBody>
          <a:bodyPr vert="horz" lIns="91440" tIns="45720" rIns="91440" bIns="45720" numCol="2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Matthew Bronfman 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Almog Geva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Mayo Shattuck</a:t>
            </a:r>
          </a:p>
          <a:p>
            <a:r>
              <a:rPr lang="en-US" sz="1700" dirty="0">
                <a:latin typeface="Times New Roman" panose="02020603050405020304" pitchFamily="18" charset="0"/>
                <a:ea typeface="Tahoma" panose="020B0604030504040204" pitchFamily="34" charset="0"/>
                <a:cs typeface="Times New Roman" panose="02020603050405020304" pitchFamily="18" charset="0"/>
              </a:rPr>
              <a:t>Edgar Bronfman Jr. </a:t>
            </a:r>
          </a:p>
        </p:txBody>
      </p:sp>
    </p:spTree>
    <p:extLst>
      <p:ext uri="{BB962C8B-B14F-4D97-AF65-F5344CB8AC3E}">
        <p14:creationId xmlns:p14="http://schemas.microsoft.com/office/powerpoint/2010/main" val="39826412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2473F7837C73F488282D880A036F0FF" ma:contentTypeVersion="19" ma:contentTypeDescription="Create a new document." ma:contentTypeScope="" ma:versionID="33b58cb8041e106cd874fcc8f133ff1c">
  <xsd:schema xmlns:xsd="http://www.w3.org/2001/XMLSchema" xmlns:xs="http://www.w3.org/2001/XMLSchema" xmlns:p="http://schemas.microsoft.com/office/2006/metadata/properties" xmlns:ns2="5cafa1ab-b877-495b-8f46-4ca1cff03e11" xmlns:ns3="9595dc79-52d3-4820-afd5-a3f4a4ca2acc" targetNamespace="http://schemas.microsoft.com/office/2006/metadata/properties" ma:root="true" ma:fieldsID="65dab15498aa72e61b375a2d91552964" ns2:_="" ns3:_="">
    <xsd:import namespace="5cafa1ab-b877-495b-8f46-4ca1cff03e11"/>
    <xsd:import namespace="9595dc79-52d3-4820-afd5-a3f4a4ca2acc"/>
    <xsd:element name="properties">
      <xsd:complexType>
        <xsd:sequence>
          <xsd:element name="documentManagement">
            <xsd:complexType>
              <xsd:all>
                <xsd:element ref="ns2:Details" minOccurs="0"/>
                <xsd:element ref="ns2:Sign_x002d_off_x0020_status" minOccurs="0"/>
                <xsd:element ref="ns2:MediaServiceMetadata" minOccurs="0"/>
                <xsd:element ref="ns2:MediaServiceFastMetadata" minOccurs="0"/>
                <xsd:element ref="ns2:lcf76f155ced4ddcb4097134ff3c332f" minOccurs="0"/>
                <xsd:element ref="ns3:TaxCatchAll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MediaLengthInSeconds" minOccurs="0"/>
                <xsd:element ref="ns3:SharedWithUsers" minOccurs="0"/>
                <xsd:element ref="ns3:SharedWithDetails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cafa1ab-b877-495b-8f46-4ca1cff03e11" elementFormDefault="qualified">
    <xsd:import namespace="http://schemas.microsoft.com/office/2006/documentManagement/types"/>
    <xsd:import namespace="http://schemas.microsoft.com/office/infopath/2007/PartnerControls"/>
    <xsd:element name="Details" ma:index="8" nillable="true" ma:displayName="Details" ma:internalName="Details">
      <xsd:simpleType>
        <xsd:restriction base="dms:Text">
          <xsd:maxLength value="255"/>
        </xsd:restriction>
      </xsd:simpleType>
    </xsd:element>
    <xsd:element name="Sign_x002d_off_x0020_status" ma:index="9" nillable="true" ma:displayName="Sign-off status" ma:internalName="Sign_x002d_off_x0020_status">
      <xsd:simpleType>
        <xsd:restriction base="dms:Text">
          <xsd:maxLength value="255"/>
        </xsd:restriction>
      </xsd:simpleType>
    </xsd:element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lcf76f155ced4ddcb4097134ff3c332f" ma:index="13" nillable="true" ma:taxonomy="true" ma:internalName="lcf76f155ced4ddcb4097134ff3c332f" ma:taxonomyFieldName="MediaServiceImageTags" ma:displayName="Image Tags" ma:readOnly="false" ma:fieldId="{5cf76f15-5ced-4ddc-b409-7134ff3c332f}" ma:taxonomyMulti="true" ma:sspId="b622323d-99d3-435a-8a5e-386b723c299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ObjectDetectorVersions" ma:index="23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4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95dc79-52d3-4820-afd5-a3f4a4ca2acc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5de7b650-631d-439d-8b5b-317cf0dee23f}" ma:internalName="TaxCatchAll" ma:showField="CatchAllData" ma:web="9595dc79-52d3-4820-afd5-a3f4a4ca2a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1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2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Details xmlns="5cafa1ab-b877-495b-8f46-4ca1cff03e11" xsi:nil="true"/>
    <lcf76f155ced4ddcb4097134ff3c332f xmlns="5cafa1ab-b877-495b-8f46-4ca1cff03e11">
      <Terms xmlns="http://schemas.microsoft.com/office/infopath/2007/PartnerControls"/>
    </lcf76f155ced4ddcb4097134ff3c332f>
    <TaxCatchAll xmlns="9595dc79-52d3-4820-afd5-a3f4a4ca2acc" xsi:nil="true"/>
    <Sign_x002d_off_x0020_status xmlns="5cafa1ab-b877-495b-8f46-4ca1cff03e11" xsi:nil="true"/>
  </documentManagement>
</p:properties>
</file>

<file path=customXml/itemProps1.xml><?xml version="1.0" encoding="utf-8"?>
<ds:datastoreItem xmlns:ds="http://schemas.openxmlformats.org/officeDocument/2006/customXml" ds:itemID="{7FA5B960-0222-44DA-BDD8-96BD11C3C0AD}"/>
</file>

<file path=customXml/itemProps2.xml><?xml version="1.0" encoding="utf-8"?>
<ds:datastoreItem xmlns:ds="http://schemas.openxmlformats.org/officeDocument/2006/customXml" ds:itemID="{6250DE9F-6B46-4EFB-AF74-E3F174308881}"/>
</file>

<file path=customXml/itemProps3.xml><?xml version="1.0" encoding="utf-8"?>
<ds:datastoreItem xmlns:ds="http://schemas.openxmlformats.org/officeDocument/2006/customXml" ds:itemID="{F4D2DBCC-ADEE-41A2-B620-60835C830249}"/>
</file>

<file path=docProps/app.xml><?xml version="1.0" encoding="utf-8"?>
<ap:Properties xmlns:vt="http://schemas.openxmlformats.org/officeDocument/2006/docPropsVTypes" xmlns:ap="http://schemas.openxmlformats.org/officeDocument/2006/extended-properti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1900-01-01T06:00:00Z</dcterms:created>
  <dcterms:modified xsi:type="dcterms:W3CDTF">1900-01-01T06:00:00Z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0x01010002473F7837C73F488282D880A036F0FF</vt:lpwstr>
  </property>
</Properties>
</file>